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8" r:id="rId4"/>
    <p:sldId id="279" r:id="rId5"/>
    <p:sldId id="273" r:id="rId6"/>
    <p:sldId id="258" r:id="rId7"/>
    <p:sldId id="275" r:id="rId8"/>
    <p:sldId id="276" r:id="rId9"/>
    <p:sldId id="259" r:id="rId10"/>
    <p:sldId id="274" r:id="rId11"/>
    <p:sldId id="262" r:id="rId12"/>
    <p:sldId id="267" r:id="rId13"/>
    <p:sldId id="269" r:id="rId14"/>
    <p:sldId id="263" r:id="rId15"/>
    <p:sldId id="264" r:id="rId16"/>
    <p:sldId id="270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857" autoAdjust="0"/>
  </p:normalViewPr>
  <p:slideViewPr>
    <p:cSldViewPr>
      <p:cViewPr varScale="1">
        <p:scale>
          <a:sx n="45" d="100"/>
          <a:sy n="45" d="100"/>
        </p:scale>
        <p:origin x="-21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80E34-8AD7-4A88-AA7D-85EDD0716790}" type="datetimeFigureOut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8EDDD-998A-4895-9C75-1A041EFFC8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C7FFC6FC-AA12-400B-B46D-711DCCE0A89B}" type="slidenum">
              <a:rPr lang="en-GB">
                <a:solidFill>
                  <a:prstClr val="black"/>
                </a:solidFill>
                <a:latin typeface="Arial" charset="0"/>
              </a:rPr>
              <a:pPr/>
              <a:t>17</a:t>
            </a:fld>
            <a:endParaRPr lang="en-GB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do that we leverage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framework takes input as Method</a:t>
            </a:r>
            <a:r>
              <a:rPr lang="en-US" baseline="0" dirty="0" smtClean="0"/>
              <a:t> Corpus and Concerns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Method Corpus is collection of document corresponds to methods</a:t>
            </a:r>
          </a:p>
          <a:p>
            <a:r>
              <a:rPr lang="en-US" baseline="0" dirty="0" smtClean="0"/>
              <a:t>Concern is bug report or feature request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3 processing steps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Preprocessing</a:t>
            </a:r>
            <a:r>
              <a:rPr lang="en-US" baseline="0" dirty="0" smtClean="0"/>
              <a:t> step is to convert methods and bug reports into a standard representation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Hierarchy Creation step applies a topic modeling technique a number of times to construct the abstraction hierarchy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 abstraction hierarchy is a collection of topic models with various number of topics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topic model corresponds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level in the hierarchy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abstraction hierarchy is a part of the Multi-Abstraction Retrieval step.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this step, we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improve standard retrieval technique with abstraction hierarchy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goal of this step is to compare bug report/feature request with documents at multiple abstraction levels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We propose multi-abstraction Vector Space Model (</a:t>
            </a:r>
            <a:r>
              <a:rPr lang="en-US" sz="1200" i="1" dirty="0" smtClean="0"/>
              <a:t>VSM</a:t>
            </a:r>
            <a:r>
              <a:rPr lang="en-US" sz="1200" i="1" baseline="30000" dirty="0" smtClean="0"/>
              <a:t>MA</a:t>
            </a:r>
            <a:r>
              <a:rPr lang="en-US" sz="1200" dirty="0" smtClean="0"/>
              <a:t>) by combining VSM with our abstraction hierarchy.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8EDDD-998A-4895-9C75-1A041EFFC8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70167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19113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1295400" cy="381000"/>
          </a:xfrm>
        </p:spPr>
        <p:txBody>
          <a:bodyPr/>
          <a:lstStyle>
            <a:lvl1pPr>
              <a:defRPr/>
            </a:lvl1pPr>
          </a:lstStyle>
          <a:p>
            <a:fld id="{9D0BCDD8-63D0-45AA-BEA2-98A1EF268D74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1752600" y="6477000"/>
            <a:ext cx="4419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381000"/>
          </a:xfrm>
        </p:spPr>
        <p:txBody>
          <a:bodyPr/>
          <a:lstStyle>
            <a:lvl1pPr>
              <a:defRPr sz="1400"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141" name="Picture 21" descr="FOS_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8750"/>
            <a:ext cx="2111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2" name="Picture 22" descr="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381000"/>
            <a:ext cx="2343150" cy="5810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AB67D4-0283-4350-A4C4-4793D48B195C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288925"/>
            <a:ext cx="2076450" cy="326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88925"/>
            <a:ext cx="6076950" cy="326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C0A995-6396-484B-A7C6-DB3E182A874F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1F9359-1CB8-4611-BFE8-A4780FF4FE87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97D1E9-AE0B-436B-99BF-47F23D66C16A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26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498A9C-D712-49B4-8F30-1CFC21335960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41A44A-12CC-428A-85BA-9532AD1AAF95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EB7629-22EC-49A1-9D33-9EBC66419163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7FC47-97D6-41FF-84AA-DC024382CA2F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5BF015-C5DF-4C1B-8325-1A7B521218D6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45B190-468F-4D27-9614-1A2BF1EDB2AE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8" name="Picture 24" descr="FOS_H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975350"/>
            <a:ext cx="12954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657975"/>
            <a:ext cx="9144000" cy="228600"/>
          </a:xfrm>
          <a:prstGeom prst="rect">
            <a:avLst/>
          </a:prstGeom>
          <a:solidFill>
            <a:srgbClr val="C692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115DA3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88925"/>
            <a:ext cx="830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2F96B019-8F7E-4881-87FB-43C60CEE4A26}" type="datetime1">
              <a:rPr lang="en-US" smtClean="0"/>
              <a:pPr/>
              <a:t>9/27/2013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53200"/>
            <a:ext cx="525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08900" y="6691313"/>
            <a:ext cx="129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96FEF465-ACA0-4597-8382-E54E465146F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51" name="Picture 27" descr="si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099175"/>
            <a:ext cx="1381125" cy="3619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69200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76961"/>
            <a:ext cx="7772400" cy="1323439"/>
          </a:xfrm>
        </p:spPr>
        <p:txBody>
          <a:bodyPr/>
          <a:lstStyle/>
          <a:p>
            <a:r>
              <a:rPr lang="en-US" dirty="0" smtClean="0"/>
              <a:t>Multi-Abstraction </a:t>
            </a:r>
            <a:br>
              <a:rPr lang="en-US" dirty="0" smtClean="0"/>
            </a:br>
            <a:r>
              <a:rPr lang="en-US" dirty="0" smtClean="0"/>
              <a:t>Concern Localization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733800"/>
            <a:ext cx="8077200" cy="1409617"/>
          </a:xfrm>
        </p:spPr>
        <p:txBody>
          <a:bodyPr/>
          <a:lstStyle/>
          <a:p>
            <a:r>
              <a:rPr lang="en-US" dirty="0" err="1" smtClean="0"/>
              <a:t>Tien-Duy</a:t>
            </a:r>
            <a:r>
              <a:rPr lang="en-US" dirty="0" smtClean="0"/>
              <a:t> B. Le, </a:t>
            </a:r>
            <a:r>
              <a:rPr lang="en-US" dirty="0" err="1" smtClean="0"/>
              <a:t>Shaowei</a:t>
            </a:r>
            <a:r>
              <a:rPr lang="en-US" dirty="0" smtClean="0"/>
              <a:t> Wang, and David Lo</a:t>
            </a:r>
          </a:p>
          <a:p>
            <a:r>
              <a:rPr lang="en-US" sz="2400" b="0" i="1" dirty="0" smtClean="0"/>
              <a:t>School of Information Systems</a:t>
            </a:r>
          </a:p>
          <a:p>
            <a:r>
              <a:rPr lang="en-US" sz="2400" b="0" i="1" dirty="0" smtClean="0"/>
              <a:t>Singapore Management University</a:t>
            </a:r>
            <a:endParaRPr lang="en-US" b="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610600" cy="1200329"/>
          </a:xfrm>
        </p:spPr>
        <p:txBody>
          <a:bodyPr/>
          <a:lstStyle/>
          <a:p>
            <a:r>
              <a:rPr lang="en-US" dirty="0" smtClean="0"/>
              <a:t>Multi-Abstraction 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512004"/>
          </a:xfrm>
        </p:spPr>
        <p:txBody>
          <a:bodyPr/>
          <a:lstStyle/>
          <a:p>
            <a:r>
              <a:rPr lang="en-US" sz="2800" dirty="0" smtClean="0"/>
              <a:t>We extend document vectors</a:t>
            </a:r>
          </a:p>
          <a:p>
            <a:r>
              <a:rPr lang="en-US" sz="2800" dirty="0" smtClean="0"/>
              <a:t>Added elements:</a:t>
            </a:r>
          </a:p>
          <a:p>
            <a:pPr lvl="1"/>
            <a:r>
              <a:rPr lang="en-US" sz="2400" dirty="0" smtClean="0"/>
              <a:t>Topics of topic models in the abstraction hierarchy</a:t>
            </a:r>
          </a:p>
          <a:p>
            <a:pPr lvl="1"/>
            <a:r>
              <a:rPr lang="en-US" sz="2400" dirty="0" smtClean="0"/>
              <a:t>Their values are the probabilities of the topics to appear in the documents</a:t>
            </a:r>
          </a:p>
          <a:p>
            <a:r>
              <a:rPr lang="en-US" sz="2800" dirty="0" smtClean="0"/>
              <a:t>Example:</a:t>
            </a:r>
          </a:p>
          <a:p>
            <a:pPr lvl="1"/>
            <a:r>
              <a:rPr lang="en-US" sz="2400" dirty="0" smtClean="0"/>
              <a:t>Document vector has length of 10</a:t>
            </a:r>
          </a:p>
          <a:p>
            <a:pPr lvl="1"/>
            <a:r>
              <a:rPr lang="en-US" sz="2400" dirty="0" smtClean="0"/>
              <a:t>Abs. hierarchy has 3 topic models of size 50,100,150</a:t>
            </a:r>
          </a:p>
          <a:p>
            <a:pPr lvl="1"/>
            <a:r>
              <a:rPr lang="en-US" sz="2400" dirty="0" smtClean="0"/>
              <a:t>Extended document vector is of size:</a:t>
            </a:r>
            <a:br>
              <a:rPr lang="en-US" sz="2400" dirty="0" smtClean="0"/>
            </a:br>
            <a:r>
              <a:rPr lang="en-US" sz="2400" dirty="0" smtClean="0"/>
              <a:t>                   10+ (50+100+150) = 310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7338"/>
          </a:xfrm>
        </p:spPr>
        <p:txBody>
          <a:bodyPr/>
          <a:lstStyle/>
          <a:p>
            <a:r>
              <a:rPr lang="en-US" dirty="0" smtClean="0"/>
              <a:t>Dataset:</a:t>
            </a:r>
          </a:p>
          <a:p>
            <a:pPr lvl="1"/>
            <a:r>
              <a:rPr lang="en-US" dirty="0" smtClean="0"/>
              <a:t>285 </a:t>
            </a:r>
            <a:r>
              <a:rPr lang="en-US" dirty="0" err="1" smtClean="0"/>
              <a:t>AspectJ</a:t>
            </a:r>
            <a:r>
              <a:rPr lang="en-US" dirty="0" smtClean="0"/>
              <a:t> faulty versions extracted from </a:t>
            </a:r>
            <a:r>
              <a:rPr lang="en-US" dirty="0" err="1" smtClean="0"/>
              <a:t>iBugs</a:t>
            </a:r>
            <a:endParaRPr lang="en-US" dirty="0" smtClean="0"/>
          </a:p>
          <a:p>
            <a:r>
              <a:rPr lang="en-US" dirty="0" smtClean="0"/>
              <a:t>Evaluation Metric:</a:t>
            </a:r>
          </a:p>
          <a:p>
            <a:pPr lvl="1"/>
            <a:r>
              <a:rPr lang="en-US" dirty="0" smtClean="0"/>
              <a:t>Mean Average Precision (MAP)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371600" y="3962400"/>
          <a:ext cx="6096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Hierarchies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</a:t>
                      </a:r>
                      <a:r>
                        <a:rPr lang="en-US" sz="2400" baseline="0" dirty="0" smtClean="0"/>
                        <a:t> of Topics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50,</a:t>
                      </a:r>
                      <a:r>
                        <a:rPr lang="en-US" sz="2400" baseline="0" dirty="0" smtClean="0"/>
                        <a:t> 100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50, 100, 150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50,</a:t>
                      </a:r>
                      <a:r>
                        <a:rPr lang="en-US" sz="2400" baseline="0" dirty="0" smtClean="0"/>
                        <a:t> 100, 150, 200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Improvement Over Baseline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Baseline (VSM)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0.0669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N/A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0.0715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6.82%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0.0777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16.11%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0.0787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17.65%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0.0799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19.36%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4419600"/>
            <a:ext cx="8229600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/>
              <a:buChar char="F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The MAP improvement of H4 is 19.36%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/>
              <a:buChar char="F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The MAP is improved when the height of the abstraction hierarchy is increased 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Result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7696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4139"/>
                <a:gridCol w="1011061"/>
                <a:gridCol w="1295400"/>
                <a:gridCol w="13716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Improvement(p)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20506" y="2209800"/>
          <a:ext cx="1188720" cy="365760"/>
        </p:xfrm>
        <a:graphic>
          <a:graphicData uri="http://schemas.openxmlformats.org/presentationml/2006/ole">
            <p:oleObj spid="_x0000_s1026" name="Equation" r:id="rId4" imgW="66024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86532" y="2667000"/>
          <a:ext cx="1856668" cy="365760"/>
        </p:xfrm>
        <a:graphic>
          <a:graphicData uri="http://schemas.openxmlformats.org/presentationml/2006/ole">
            <p:oleObj spid="_x0000_s1028" name="Equation" r:id="rId5" imgW="1028520" imgH="203040" progId="Equation.3">
              <p:embed/>
            </p:oleObj>
          </a:graphicData>
        </a:graphic>
      </p:graphicFrame>
      <p:graphicFrame>
        <p:nvGraphicFramePr>
          <p:cNvPr id="1029" name="Object 2"/>
          <p:cNvGraphicFramePr>
            <a:graphicFrameLocks noChangeAspect="1"/>
          </p:cNvGraphicFramePr>
          <p:nvPr/>
        </p:nvGraphicFramePr>
        <p:xfrm>
          <a:off x="1356796" y="3124200"/>
          <a:ext cx="916140" cy="365760"/>
        </p:xfrm>
        <a:graphic>
          <a:graphicData uri="http://schemas.openxmlformats.org/presentationml/2006/ole">
            <p:oleObj spid="_x0000_s1029" name="Equation" r:id="rId6" imgW="507960" imgH="203040" progId="Equation.3">
              <p:embed/>
            </p:oleObj>
          </a:graphicData>
        </a:graphic>
      </p:graphicFrame>
      <p:graphicFrame>
        <p:nvGraphicFramePr>
          <p:cNvPr id="1030" name="Object 2"/>
          <p:cNvGraphicFramePr>
            <a:graphicFrameLocks noChangeAspect="1"/>
          </p:cNvGraphicFramePr>
          <p:nvPr/>
        </p:nvGraphicFramePr>
        <p:xfrm>
          <a:off x="990164" y="3581400"/>
          <a:ext cx="1649404" cy="365760"/>
        </p:xfrm>
        <a:graphic>
          <a:graphicData uri="http://schemas.openxmlformats.org/presentationml/2006/ole">
            <p:oleObj spid="_x0000_s1030" name="Equation" r:id="rId7" imgW="914400" imgH="203040" progId="Equation.3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311510" y="4011304"/>
          <a:ext cx="1006712" cy="365760"/>
        </p:xfrm>
        <a:graphic>
          <a:graphicData uri="http://schemas.openxmlformats.org/presentationml/2006/ole">
            <p:oleObj spid="_x0000_s1031" name="Equation" r:id="rId8" imgW="55872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1066800"/>
            <a:ext cx="6774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Number of concerns with various Improvements: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876800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ym typeface="Wingdings"/>
              </a:rPr>
              <a:t> The improvements are positive for most of the concerns</a:t>
            </a:r>
            <a:endParaRPr lang="en-US" sz="28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4800" y="3962400"/>
            <a:ext cx="8001000" cy="533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736407"/>
          </a:xfrm>
        </p:spPr>
        <p:txBody>
          <a:bodyPr/>
          <a:lstStyle/>
          <a:p>
            <a:r>
              <a:rPr lang="en-US" dirty="0" smtClean="0"/>
              <a:t>We propose a multi-abstraction concern localization framework</a:t>
            </a:r>
          </a:p>
          <a:p>
            <a:r>
              <a:rPr lang="en-US" dirty="0" smtClean="0"/>
              <a:t>We also propose a multi-abstraction vector space model</a:t>
            </a:r>
          </a:p>
          <a:p>
            <a:r>
              <a:rPr lang="en-US" dirty="0" smtClean="0"/>
              <a:t>Our experiments on 285 </a:t>
            </a:r>
            <a:r>
              <a:rPr lang="en-US" dirty="0" err="1" smtClean="0"/>
              <a:t>AspectJ</a:t>
            </a:r>
            <a:r>
              <a:rPr lang="en-US" dirty="0" smtClean="0"/>
              <a:t> bugs show that MAP improvement is up to 19.36%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566857"/>
          </a:xfrm>
        </p:spPr>
        <p:txBody>
          <a:bodyPr/>
          <a:lstStyle/>
          <a:p>
            <a:r>
              <a:rPr lang="en-US" dirty="0" smtClean="0"/>
              <a:t>Extend experiments by investigating:</a:t>
            </a:r>
          </a:p>
          <a:p>
            <a:pPr lvl="1"/>
            <a:r>
              <a:rPr lang="en-US" dirty="0" smtClean="0"/>
              <a:t>Different numbers of topics in each level of the hierarchy </a:t>
            </a:r>
          </a:p>
          <a:p>
            <a:pPr lvl="1"/>
            <a:r>
              <a:rPr lang="en-US" dirty="0" smtClean="0"/>
              <a:t>Different hierarchy heights</a:t>
            </a:r>
          </a:p>
          <a:p>
            <a:pPr lvl="1"/>
            <a:r>
              <a:rPr lang="en-US" dirty="0" smtClean="0"/>
              <a:t>Different topic models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3672840"/>
          <a:ext cx="8763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7398"/>
                <a:gridCol w="2896246"/>
                <a:gridCol w="2079356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Topic</a:t>
                      </a:r>
                      <a:r>
                        <a:rPr lang="en-US" sz="2400" baseline="0" dirty="0" smtClean="0"/>
                        <a:t> Model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Word Ordering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Word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Correlation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Latent </a:t>
                      </a:r>
                      <a:r>
                        <a:rPr lang="en-US" sz="2400" dirty="0" err="1" smtClean="0"/>
                        <a:t>Dirichlet</a:t>
                      </a:r>
                      <a:r>
                        <a:rPr lang="en-US" sz="2400" dirty="0" smtClean="0"/>
                        <a:t> Allocation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Bag of Words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Pachinko Allocation Model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Bag of Words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Yes</a:t>
                      </a:r>
                      <a:endParaRPr 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Syntactic Topic Model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Sequence</a:t>
                      </a:r>
                      <a:r>
                        <a:rPr lang="en-US" sz="2400" baseline="0" dirty="0" smtClean="0"/>
                        <a:t> of Words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endParaRPr lang="en-US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45915"/>
          </a:xfrm>
        </p:spPr>
        <p:txBody>
          <a:bodyPr/>
          <a:lstStyle/>
          <a:p>
            <a:r>
              <a:rPr lang="en-US" dirty="0" smtClean="0"/>
              <a:t>Analyze the effects of document lengths:</a:t>
            </a:r>
          </a:p>
          <a:p>
            <a:pPr lvl="1"/>
            <a:r>
              <a:rPr lang="en-US" dirty="0" smtClean="0"/>
              <a:t>For different number of topics</a:t>
            </a:r>
          </a:p>
          <a:p>
            <a:pPr lvl="1"/>
            <a:r>
              <a:rPr lang="en-US" dirty="0" smtClean="0"/>
              <a:t>For different hierarchy heights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Experiment  with </a:t>
            </a:r>
            <a:r>
              <a:rPr lang="en-US" dirty="0" err="1" smtClean="0"/>
              <a:t>Panichella</a:t>
            </a:r>
            <a:r>
              <a:rPr lang="en-US" dirty="0" smtClean="0"/>
              <a:t> et al. ‘s method [1] to infer good LDA configurations for our approach</a:t>
            </a:r>
          </a:p>
          <a:p>
            <a:pPr lvl="1"/>
            <a:r>
              <a:rPr lang="en-US" sz="2400" dirty="0" smtClean="0"/>
              <a:t>[1] A. </a:t>
            </a:r>
            <a:r>
              <a:rPr lang="en-US" sz="2400" dirty="0" err="1" smtClean="0"/>
              <a:t>Panichella</a:t>
            </a:r>
            <a:r>
              <a:rPr lang="en-US" sz="2400" dirty="0" smtClean="0"/>
              <a:t>, B. </a:t>
            </a:r>
            <a:r>
              <a:rPr lang="en-US" sz="2400" dirty="0" err="1" smtClean="0"/>
              <a:t>Dit</a:t>
            </a:r>
            <a:r>
              <a:rPr lang="en-US" sz="2400" dirty="0" smtClean="0"/>
              <a:t>, </a:t>
            </a:r>
            <a:r>
              <a:rPr lang="en-US" sz="2400" dirty="0" err="1" smtClean="0"/>
              <a:t>R.Oliveto</a:t>
            </a:r>
            <a:r>
              <a:rPr lang="en-US" sz="2400" dirty="0" smtClean="0"/>
              <a:t>, M.D. </a:t>
            </a:r>
            <a:r>
              <a:rPr lang="en-US" sz="2400" dirty="0" err="1" smtClean="0"/>
              <a:t>Penta</a:t>
            </a:r>
            <a:r>
              <a:rPr lang="en-US" sz="2400" dirty="0" smtClean="0"/>
              <a:t>, D. </a:t>
            </a:r>
            <a:r>
              <a:rPr lang="en-US" sz="2400" dirty="0" err="1" smtClean="0"/>
              <a:t>Poshyvanyk</a:t>
            </a:r>
            <a:r>
              <a:rPr lang="en-US" sz="2400" dirty="0" smtClean="0"/>
              <a:t>, and A.D Lucia. </a:t>
            </a:r>
            <a:r>
              <a:rPr lang="en-US" sz="2400" i="1" dirty="0" smtClean="0"/>
              <a:t>How to effectively use topic models for software engineering tasks? an approach based on genetic algorithms</a:t>
            </a:r>
            <a:r>
              <a:rPr lang="en-US" sz="2400" dirty="0" smtClean="0"/>
              <a:t>. (</a:t>
            </a:r>
            <a:r>
              <a:rPr lang="en-US" sz="2400" i="1" dirty="0" smtClean="0"/>
              <a:t>ICSE 2013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fld id="{4DE65759-F8CF-47FA-BD26-83F793B1493A}" type="slidenum">
              <a:rPr lang="en-US">
                <a:solidFill>
                  <a:srgbClr val="000000"/>
                </a:solidFill>
                <a:latin typeface="Arial" charset="0"/>
              </a:rPr>
              <a:pPr/>
              <a:t>17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98757"/>
            <a:ext cx="8610600" cy="707886"/>
          </a:xfrm>
        </p:spPr>
        <p:txBody>
          <a:bodyPr/>
          <a:lstStyle/>
          <a:p>
            <a:pPr eaLnBrk="1" hangingPunct="1"/>
            <a:r>
              <a:rPr lang="en-SG" sz="4000" b="1" dirty="0" smtClean="0"/>
              <a:t>Thank you!</a:t>
            </a:r>
            <a:endParaRPr lang="en-US" sz="4000" b="1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3962400"/>
            <a:ext cx="8877300" cy="110184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>
                <a:latin typeface="+mj-lt"/>
                <a:ea typeface="+mj-ea"/>
                <a:cs typeface="+mj-cs"/>
              </a:rPr>
              <a:t>Questions</a:t>
            </a:r>
            <a:r>
              <a:rPr lang="en-US" b="1" dirty="0" smtClean="0">
                <a:latin typeface="+mj-lt"/>
                <a:ea typeface="+mj-ea"/>
                <a:cs typeface="+mj-cs"/>
              </a:rPr>
              <a:t>? Comments? Advice?</a:t>
            </a:r>
            <a:endParaRPr lang="en-US" b="1" dirty="0">
              <a:latin typeface="+mj-lt"/>
              <a:ea typeface="+mj-ea"/>
              <a:cs typeface="+mj-cs"/>
            </a:endParaRPr>
          </a:p>
          <a:p>
            <a:pPr eaLnBrk="1" hangingPunct="1">
              <a:buFontTx/>
              <a:buNone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{btdle.2012, shaoweiwang.201,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davidlo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}@smu.edu.sg</a:t>
            </a:r>
            <a:endParaRPr lang="en-US" sz="28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413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8538"/>
    </mc:Choice>
    <mc:Fallback>
      <p:transition spd="slow" advTm="1853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435"/>
            <a:ext cx="8305800" cy="646331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139869"/>
          </a:xfrm>
        </p:spPr>
        <p:txBody>
          <a:bodyPr/>
          <a:lstStyle/>
          <a:p>
            <a:r>
              <a:rPr lang="en-US" dirty="0" smtClean="0"/>
              <a:t>Concern Localization</a:t>
            </a:r>
          </a:p>
          <a:p>
            <a:pPr lvl="1"/>
            <a:r>
              <a:rPr lang="en-US" dirty="0" smtClean="0"/>
              <a:t>Locating code units that match a text descriptions</a:t>
            </a:r>
          </a:p>
          <a:p>
            <a:pPr lvl="1"/>
            <a:r>
              <a:rPr lang="en-US" dirty="0" smtClean="0"/>
              <a:t>Text descriptions: bug reports or feature requests</a:t>
            </a:r>
          </a:p>
          <a:p>
            <a:pPr lvl="1"/>
            <a:r>
              <a:rPr lang="en-US" dirty="0" smtClean="0"/>
              <a:t>Code units: classes or methods’ source code</a:t>
            </a:r>
          </a:p>
          <a:p>
            <a:r>
              <a:rPr lang="en-US" dirty="0" smtClean="0"/>
              <a:t>Documents are compared </a:t>
            </a:r>
          </a:p>
          <a:p>
            <a:pPr lvl="1"/>
            <a:r>
              <a:rPr lang="en-US" dirty="0" smtClean="0"/>
              <a:t>Based on words (IR) or topics (topic modeling) that they contain</a:t>
            </a:r>
          </a:p>
          <a:p>
            <a:pPr lvl="1">
              <a:buNone/>
            </a:pPr>
            <a:r>
              <a:rPr lang="en-US" dirty="0" smtClean="0">
                <a:sym typeface="Wingdings"/>
              </a:rPr>
              <a:t> </a:t>
            </a:r>
            <a:r>
              <a:rPr lang="en-US" dirty="0" smtClean="0"/>
              <a:t>compared at </a:t>
            </a:r>
            <a:r>
              <a:rPr lang="en-US" b="1" dirty="0" smtClean="0"/>
              <a:t>one level</a:t>
            </a:r>
            <a:r>
              <a:rPr lang="en-US" dirty="0" smtClean="0"/>
              <a:t> of abstraction i.e. word/topic level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77218"/>
          </a:xfrm>
        </p:spPr>
        <p:txBody>
          <a:bodyPr/>
          <a:lstStyle/>
          <a:p>
            <a:r>
              <a:rPr lang="en-US" dirty="0" smtClean="0"/>
              <a:t>A word can be abstracted at multiple levels of abstraction.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>
            <a:off x="381000" y="2667000"/>
            <a:ext cx="4648200" cy="3429000"/>
          </a:xfrm>
          <a:prstGeom prst="triangl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671202" y="5634335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Eindhoven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441172" y="5105400"/>
            <a:ext cx="2101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North Brabant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568610" y="4572000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Netherlands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90072" y="4034135"/>
            <a:ext cx="2404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Western Europe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3473841"/>
            <a:ext cx="29258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European Continent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-3276600" y="3124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43100" y="5638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Level 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943100" y="51009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Level 2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43100" y="4567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Level 3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1943100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Level N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1943100" y="40386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7213"/>
            <a:ext cx="8305800" cy="584775"/>
          </a:xfrm>
        </p:spPr>
        <p:txBody>
          <a:bodyPr/>
          <a:lstStyle/>
          <a:p>
            <a:r>
              <a:rPr lang="en-US" sz="3200" dirty="0" smtClean="0"/>
              <a:t>Multi-Abstraction Concern Localization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28600" y="1219200"/>
            <a:ext cx="4038600" cy="3810000"/>
            <a:chOff x="228600" y="1524000"/>
            <a:chExt cx="4038600" cy="3810000"/>
          </a:xfrm>
        </p:grpSpPr>
        <p:sp>
          <p:nvSpPr>
            <p:cNvPr id="5" name="Isosceles Triangle 4"/>
            <p:cNvSpPr/>
            <p:nvPr/>
          </p:nvSpPr>
          <p:spPr>
            <a:xfrm>
              <a:off x="228600" y="1524000"/>
              <a:ext cx="4038600" cy="3810000"/>
            </a:xfrm>
            <a:prstGeom prst="triangle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85900" y="47199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1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485900" y="418207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2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85900" y="364867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3</a:t>
              </a:r>
              <a:endParaRPr lang="en-US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485900" y="25863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N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3124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00600" y="1219200"/>
            <a:ext cx="4038600" cy="3733800"/>
            <a:chOff x="4800600" y="1524000"/>
            <a:chExt cx="4038600" cy="3733800"/>
          </a:xfrm>
        </p:grpSpPr>
        <p:sp>
          <p:nvSpPr>
            <p:cNvPr id="11" name="Isosceles Triangle 10"/>
            <p:cNvSpPr/>
            <p:nvPr/>
          </p:nvSpPr>
          <p:spPr>
            <a:xfrm>
              <a:off x="4800600" y="1524000"/>
              <a:ext cx="4038600" cy="3733800"/>
            </a:xfrm>
            <a:prstGeom prst="triangle">
              <a:avLst/>
            </a:prstGeom>
            <a:noFill/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57900" y="47199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1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900" y="418207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2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57900" y="364867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3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57900" y="25863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Level N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057900" y="3119735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80140" y="5105400"/>
            <a:ext cx="2135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Source Code 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827236" y="5029200"/>
            <a:ext cx="24785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Bug Report or</a:t>
            </a:r>
          </a:p>
          <a:p>
            <a:pPr algn="ctr"/>
            <a:r>
              <a:rPr lang="en-US" sz="2400" dirty="0" smtClean="0"/>
              <a:t>Feature Request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2971800"/>
            <a:ext cx="1524000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10000" y="2362200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compare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6435"/>
            <a:ext cx="8763000" cy="646331"/>
          </a:xfrm>
        </p:spPr>
        <p:txBody>
          <a:bodyPr/>
          <a:lstStyle/>
          <a:p>
            <a:r>
              <a:rPr lang="en-US" dirty="0" smtClean="0"/>
              <a:t>Multi-Abstraction Concern Localization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84359"/>
          </a:xfrm>
        </p:spPr>
        <p:txBody>
          <a:bodyPr/>
          <a:lstStyle/>
          <a:p>
            <a:r>
              <a:rPr lang="en-US" dirty="0" smtClean="0"/>
              <a:t>Locating code units that match a textual descriptions</a:t>
            </a:r>
          </a:p>
          <a:p>
            <a:pPr lvl="1"/>
            <a:r>
              <a:rPr lang="en-US" dirty="0" smtClean="0"/>
              <a:t>By comparing documents at </a:t>
            </a:r>
            <a:r>
              <a:rPr lang="en-US" i="1" dirty="0" smtClean="0">
                <a:solidFill>
                  <a:srgbClr val="FF0000"/>
                </a:solidFill>
              </a:rPr>
              <a:t>multiple abstraction levels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By leveraging </a:t>
            </a:r>
            <a:r>
              <a:rPr lang="en-US" i="1" dirty="0" smtClean="0"/>
              <a:t>multiple topic models</a:t>
            </a:r>
          </a:p>
          <a:p>
            <a:r>
              <a:rPr lang="en-US" dirty="0" smtClean="0"/>
              <a:t>3 main components</a:t>
            </a:r>
          </a:p>
          <a:p>
            <a:pPr lvl="1"/>
            <a:r>
              <a:rPr lang="en-US" dirty="0" smtClean="0"/>
              <a:t>Text preprocessing</a:t>
            </a:r>
          </a:p>
          <a:p>
            <a:pPr lvl="1"/>
            <a:r>
              <a:rPr lang="en-US" dirty="0" smtClean="0"/>
              <a:t>Hierarchy creation</a:t>
            </a:r>
          </a:p>
          <a:p>
            <a:pPr lvl="1"/>
            <a:r>
              <a:rPr lang="en-US" dirty="0" smtClean="0"/>
              <a:t>Multi-abstraction retrieval technique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anvas 1"/>
          <p:cNvGrpSpPr/>
          <p:nvPr/>
        </p:nvGrpSpPr>
        <p:grpSpPr>
          <a:xfrm>
            <a:off x="1828800" y="685800"/>
            <a:ext cx="5638800" cy="5943600"/>
            <a:chOff x="0" y="0"/>
            <a:chExt cx="5638800" cy="5943600"/>
          </a:xfrm>
        </p:grpSpPr>
        <p:sp>
          <p:nvSpPr>
            <p:cNvPr id="5" name="Text Box 3"/>
            <p:cNvSpPr txBox="1"/>
            <p:nvPr/>
          </p:nvSpPr>
          <p:spPr>
            <a:xfrm>
              <a:off x="1909463" y="3463547"/>
              <a:ext cx="2000998" cy="33337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</a:rPr>
                <a:t>Abstraction</a:t>
              </a:r>
              <a:r>
                <a:rPr lang="en-US" sz="1400" dirty="0">
                  <a:effectLst/>
                  <a:latin typeface="Times New Roman"/>
                  <a:ea typeface="Calibri"/>
                </a:rPr>
                <a:t> Hierarchy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0"/>
              <a:ext cx="5638800" cy="5943600"/>
            </a:xfrm>
            <a:prstGeom prst="rect">
              <a:avLst/>
            </a:prstGeom>
          </p:spPr>
        </p:sp>
        <p:sp>
          <p:nvSpPr>
            <p:cNvPr id="7" name="Flowchart: Multidocument 6"/>
            <p:cNvSpPr/>
            <p:nvPr/>
          </p:nvSpPr>
          <p:spPr>
            <a:xfrm>
              <a:off x="504929" y="394424"/>
              <a:ext cx="781050" cy="714375"/>
            </a:xfrm>
            <a:prstGeom prst="flowChartMulti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Text Box 3"/>
            <p:cNvSpPr txBox="1"/>
            <p:nvPr/>
          </p:nvSpPr>
          <p:spPr>
            <a:xfrm>
              <a:off x="0" y="40050"/>
              <a:ext cx="1867000" cy="4000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latin typeface="Times New Roman"/>
                  <a:ea typeface="Calibri"/>
                  <a:cs typeface="Times New Roman"/>
                </a:rPr>
                <a:t>Method Corpus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9" name="Flowchart: Multidocument 8"/>
            <p:cNvSpPr/>
            <p:nvPr/>
          </p:nvSpPr>
          <p:spPr>
            <a:xfrm>
              <a:off x="4486379" y="367369"/>
              <a:ext cx="780415" cy="714375"/>
            </a:xfrm>
            <a:prstGeom prst="flowChartMulti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ea typeface="Times New Roman"/>
                  <a:cs typeface="Times New Roman"/>
                </a:rPr>
                <a:t> </a:t>
              </a:r>
              <a:endParaRPr lang="en-US" sz="1100">
                <a:effectLst/>
                <a:ea typeface="Calibri"/>
                <a:cs typeface="Times New Roman"/>
              </a:endParaRPr>
            </a:p>
          </p:txBody>
        </p:sp>
        <p:sp>
          <p:nvSpPr>
            <p:cNvPr id="10" name="Text Box 3"/>
            <p:cNvSpPr txBox="1"/>
            <p:nvPr/>
          </p:nvSpPr>
          <p:spPr>
            <a:xfrm>
              <a:off x="4180717" y="0"/>
              <a:ext cx="1381125" cy="554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 smtClean="0">
                  <a:effectLst/>
                  <a:latin typeface="Times New Roman"/>
                  <a:ea typeface="Calibri"/>
                </a:rPr>
                <a:t>Concerns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71115" y="488699"/>
              <a:ext cx="2286000" cy="4953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 smtClean="0">
                  <a:effectLst/>
                  <a:latin typeface="Times New Roman"/>
                  <a:ea typeface="Calibri"/>
                </a:rPr>
                <a:t>Preprocessing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771750" y="1183049"/>
              <a:ext cx="2285365" cy="4953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latin typeface="Times New Roman"/>
                  <a:ea typeface="Calibri"/>
                </a:rPr>
                <a:t>Hierarchy </a:t>
              </a:r>
              <a:r>
                <a:rPr lang="en-US" sz="1800" dirty="0" smtClean="0">
                  <a:effectLst/>
                  <a:latin typeface="Times New Roman"/>
                  <a:ea typeface="Calibri"/>
                </a:rPr>
                <a:t>Creation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1676092" y="2061299"/>
              <a:ext cx="2476685" cy="1447800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4" name="Text Box 3"/>
            <p:cNvSpPr txBox="1"/>
            <p:nvPr/>
          </p:nvSpPr>
          <p:spPr>
            <a:xfrm>
              <a:off x="2218454" y="2403224"/>
              <a:ext cx="1351915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</a:rPr>
                <a:t>Level 1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 Box 3"/>
            <p:cNvSpPr txBox="1"/>
            <p:nvPr/>
          </p:nvSpPr>
          <p:spPr>
            <a:xfrm>
              <a:off x="2218462" y="2679449"/>
              <a:ext cx="1351280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libri"/>
                </a:rPr>
                <a:t>Level 2</a:t>
              </a:r>
              <a:endParaRPr lang="en-US" sz="1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 Box 3"/>
            <p:cNvSpPr txBox="1"/>
            <p:nvPr/>
          </p:nvSpPr>
          <p:spPr>
            <a:xfrm>
              <a:off x="2219724" y="3203324"/>
              <a:ext cx="1350645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libri"/>
                </a:rPr>
                <a:t>Level N</a:t>
              </a:r>
              <a:endParaRPr lang="en-US" sz="1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 Box 3"/>
            <p:cNvSpPr txBox="1"/>
            <p:nvPr/>
          </p:nvSpPr>
          <p:spPr>
            <a:xfrm>
              <a:off x="2218447" y="2926124"/>
              <a:ext cx="1350645" cy="33337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libri"/>
                </a:rPr>
                <a:t>….</a:t>
              </a:r>
              <a:endParaRPr lang="en-US" sz="14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696189" y="4156799"/>
              <a:ext cx="2476685" cy="6096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libri"/>
                  <a:cs typeface="Times New Roman"/>
                </a:rPr>
                <a:t>Standard Retrieval Technique</a:t>
              </a:r>
              <a:endParaRPr lang="en-US" sz="12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3"/>
            <p:cNvSpPr txBox="1"/>
            <p:nvPr/>
          </p:nvSpPr>
          <p:spPr>
            <a:xfrm>
              <a:off x="1780130" y="3468576"/>
              <a:ext cx="2276702" cy="791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4800" b="1" dirty="0">
                  <a:effectLst/>
                  <a:latin typeface="Times New Roman"/>
                  <a:ea typeface="Calibri"/>
                </a:rPr>
                <a:t>+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485029" y="1907924"/>
              <a:ext cx="2925150" cy="2944200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200">
                  <a:effectLst/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21" name="Text Box 3"/>
            <p:cNvSpPr txBox="1"/>
            <p:nvPr/>
          </p:nvSpPr>
          <p:spPr>
            <a:xfrm>
              <a:off x="94715" y="3608999"/>
              <a:ext cx="1581377" cy="11574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>
                  <a:effectLst/>
                  <a:latin typeface="Times New Roman"/>
                  <a:ea typeface="Calibri"/>
                </a:rPr>
                <a:t>Multi-Abstraction Retrieval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22" name="Straight Arrow Connector 21"/>
            <p:cNvCxnSpPr>
              <a:stCxn id="7" idx="3"/>
              <a:endCxn id="11" idx="1"/>
            </p:cNvCxnSpPr>
            <p:nvPr/>
          </p:nvCxnSpPr>
          <p:spPr>
            <a:xfrm flipV="1">
              <a:off x="1285979" y="736349"/>
              <a:ext cx="485136" cy="15263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2"/>
              <a:endCxn id="12" idx="0"/>
            </p:cNvCxnSpPr>
            <p:nvPr/>
          </p:nvCxnSpPr>
          <p:spPr>
            <a:xfrm>
              <a:off x="2914115" y="983999"/>
              <a:ext cx="318" cy="1990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12" idx="2"/>
              <a:endCxn id="13" idx="0"/>
            </p:cNvCxnSpPr>
            <p:nvPr/>
          </p:nvCxnSpPr>
          <p:spPr>
            <a:xfrm>
              <a:off x="2914433" y="1678349"/>
              <a:ext cx="2" cy="38295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" idx="1"/>
              <a:endCxn id="11" idx="3"/>
            </p:cNvCxnSpPr>
            <p:nvPr/>
          </p:nvCxnSpPr>
          <p:spPr>
            <a:xfrm flipH="1">
              <a:off x="4057115" y="724557"/>
              <a:ext cx="429264" cy="1179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50"/>
            <p:cNvCxnSpPr>
              <a:stCxn id="7" idx="2"/>
              <a:endCxn id="20" idx="1"/>
            </p:cNvCxnSpPr>
            <p:nvPr/>
          </p:nvCxnSpPr>
          <p:spPr>
            <a:xfrm rot="16200000" flipH="1">
              <a:off x="13946" y="1908940"/>
              <a:ext cx="2298279" cy="643887"/>
            </a:xfrm>
            <a:prstGeom prst="bentConnector2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51"/>
            <p:cNvCxnSpPr>
              <a:stCxn id="9" idx="2"/>
              <a:endCxn id="20" idx="3"/>
            </p:cNvCxnSpPr>
            <p:nvPr/>
          </p:nvCxnSpPr>
          <p:spPr>
            <a:xfrm rot="5400000">
              <a:off x="3453582" y="2011287"/>
              <a:ext cx="2325334" cy="412140"/>
            </a:xfrm>
            <a:prstGeom prst="bentConnector2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3"/>
            <p:cNvSpPr txBox="1"/>
            <p:nvPr/>
          </p:nvSpPr>
          <p:spPr>
            <a:xfrm>
              <a:off x="3084594" y="5090159"/>
              <a:ext cx="2302485" cy="79155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dirty="0">
                  <a:effectLst/>
                  <a:latin typeface="Times New Roman"/>
                  <a:ea typeface="Calibri"/>
                </a:rPr>
                <a:t>Ranked </a:t>
              </a:r>
              <a:r>
                <a:rPr lang="en-US" sz="1800" dirty="0" smtClean="0">
                  <a:effectLst/>
                  <a:latin typeface="Times New Roman"/>
                  <a:ea typeface="Calibri"/>
                </a:rPr>
                <a:t>Methods </a:t>
              </a:r>
              <a:br>
                <a:rPr lang="en-US" sz="1800" dirty="0" smtClean="0">
                  <a:effectLst/>
                  <a:latin typeface="Times New Roman"/>
                  <a:ea typeface="Calibri"/>
                </a:rPr>
              </a:br>
              <a:r>
                <a:rPr lang="en-US" sz="1800" dirty="0" smtClean="0">
                  <a:effectLst/>
                  <a:latin typeface="Times New Roman"/>
                  <a:ea typeface="Calibri"/>
                </a:rPr>
                <a:t>Per Concern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Flowchart: Multidocument 28"/>
            <p:cNvSpPr/>
            <p:nvPr/>
          </p:nvSpPr>
          <p:spPr>
            <a:xfrm>
              <a:off x="2504204" y="5091179"/>
              <a:ext cx="780415" cy="714375"/>
            </a:xfrm>
            <a:prstGeom prst="flowChartMulti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>
                  <a:effectLst/>
                  <a:latin typeface="Times New Roman"/>
                  <a:ea typeface="Times New Roman"/>
                </a:rPr>
                <a:t> 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0" name="Straight Arrow Connector 29"/>
            <p:cNvCxnSpPr>
              <a:stCxn id="20" idx="2"/>
              <a:endCxn id="29" idx="0"/>
            </p:cNvCxnSpPr>
            <p:nvPr/>
          </p:nvCxnSpPr>
          <p:spPr>
            <a:xfrm>
              <a:off x="2947604" y="4852124"/>
              <a:ext cx="497" cy="2390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646331"/>
          </a:xfrm>
        </p:spPr>
        <p:txBody>
          <a:bodyPr/>
          <a:lstStyle/>
          <a:p>
            <a:r>
              <a:rPr lang="en-US" dirty="0" smtClean="0"/>
              <a:t>Overall framework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327338"/>
          </a:xfrm>
        </p:spPr>
        <p:txBody>
          <a:bodyPr/>
          <a:lstStyle/>
          <a:p>
            <a:r>
              <a:rPr lang="en-US" dirty="0" smtClean="0"/>
              <a:t>We apply Latent </a:t>
            </a:r>
            <a:r>
              <a:rPr lang="en-US" dirty="0" err="1" smtClean="0"/>
              <a:t>Dirichlet</a:t>
            </a:r>
            <a:r>
              <a:rPr lang="en-US" dirty="0" smtClean="0"/>
              <a:t> Allocation (LDA) a number of times</a:t>
            </a:r>
          </a:p>
          <a:p>
            <a:r>
              <a:rPr lang="en-US" dirty="0" smtClean="0"/>
              <a:t>LDA (with default setting) accepts</a:t>
            </a:r>
          </a:p>
          <a:p>
            <a:pPr lvl="1"/>
            <a:r>
              <a:rPr lang="en-US" dirty="0" smtClean="0"/>
              <a:t>Number of topics </a:t>
            </a:r>
            <a:r>
              <a:rPr lang="en-US" b="1" i="1" dirty="0" smtClean="0"/>
              <a:t>K</a:t>
            </a:r>
          </a:p>
          <a:p>
            <a:pPr lvl="1"/>
            <a:r>
              <a:rPr lang="en-US" dirty="0" smtClean="0"/>
              <a:t>A set of documents</a:t>
            </a:r>
          </a:p>
          <a:p>
            <a:r>
              <a:rPr lang="en-US" dirty="0" smtClean="0"/>
              <a:t>LDA returns</a:t>
            </a:r>
          </a:p>
          <a:p>
            <a:pPr lvl="1"/>
            <a:r>
              <a:rPr lang="en-US" b="1" i="1" dirty="0" smtClean="0"/>
              <a:t>K</a:t>
            </a:r>
            <a:r>
              <a:rPr lang="en-US" dirty="0" smtClean="0"/>
              <a:t> topics, each is a distribution of words</a:t>
            </a:r>
          </a:p>
          <a:p>
            <a:pPr lvl="1"/>
            <a:r>
              <a:rPr lang="en-US" dirty="0" smtClean="0"/>
              <a:t>Probability of topic </a:t>
            </a:r>
            <a:r>
              <a:rPr lang="en-US" b="1" i="1" dirty="0" smtClean="0"/>
              <a:t>t</a:t>
            </a:r>
            <a:r>
              <a:rPr lang="en-US" dirty="0" smtClean="0"/>
              <a:t> to appear in document </a:t>
            </a:r>
            <a:r>
              <a:rPr lang="en-US" b="1" i="1" dirty="0" smtClean="0"/>
              <a:t>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Creation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253472"/>
          </a:xfrm>
        </p:spPr>
        <p:txBody>
          <a:bodyPr/>
          <a:lstStyle/>
          <a:p>
            <a:r>
              <a:rPr lang="en-US" dirty="0" smtClean="0"/>
              <a:t>Each application of LDA creates a topic model with </a:t>
            </a:r>
            <a:r>
              <a:rPr lang="en-US" b="1" i="1" dirty="0" smtClean="0"/>
              <a:t>K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Assigned to a document</a:t>
            </a:r>
          </a:p>
          <a:p>
            <a:pPr lvl="1"/>
            <a:r>
              <a:rPr lang="en-US" dirty="0" smtClean="0"/>
              <a:t>Corresponds to an abstraction level</a:t>
            </a:r>
          </a:p>
          <a:p>
            <a:pPr lvl="1"/>
            <a:endParaRPr lang="en-US" dirty="0" smtClean="0"/>
          </a:p>
          <a:p>
            <a:pPr marL="342900" lvl="1" indent="-342900">
              <a:buFontTx/>
              <a:buChar char="•"/>
            </a:pPr>
            <a:r>
              <a:rPr lang="en-US" sz="3200" dirty="0" smtClean="0">
                <a:ea typeface="+mn-ea"/>
                <a:cs typeface="+mn-cs"/>
              </a:rPr>
              <a:t>Abstraction hierarchy of height </a:t>
            </a:r>
            <a:r>
              <a:rPr lang="en-US" sz="3200" b="1" dirty="0" smtClean="0">
                <a:ea typeface="+mn-ea"/>
                <a:cs typeface="+mn-cs"/>
              </a:rPr>
              <a:t>L</a:t>
            </a:r>
            <a:r>
              <a:rPr lang="en-US" sz="3200" dirty="0" smtClean="0">
                <a:ea typeface="+mn-ea"/>
                <a:cs typeface="+mn-cs"/>
              </a:rPr>
              <a:t> </a:t>
            </a:r>
          </a:p>
          <a:p>
            <a:pPr lvl="1"/>
            <a:r>
              <a:rPr lang="en-US" dirty="0" smtClean="0"/>
              <a:t>Height =  number of topic models </a:t>
            </a:r>
          </a:p>
          <a:p>
            <a:pPr lvl="1"/>
            <a:r>
              <a:rPr lang="en-US" dirty="0" smtClean="0"/>
              <a:t>Created by </a:t>
            </a:r>
            <a:r>
              <a:rPr lang="en-US" b="1" dirty="0" smtClean="0"/>
              <a:t>L</a:t>
            </a:r>
            <a:r>
              <a:rPr lang="en-US" dirty="0" smtClean="0"/>
              <a:t> LDA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436"/>
            <a:ext cx="8763000" cy="1200329"/>
          </a:xfrm>
        </p:spPr>
        <p:txBody>
          <a:bodyPr/>
          <a:lstStyle/>
          <a:p>
            <a:r>
              <a:rPr lang="en-US" dirty="0" smtClean="0"/>
              <a:t>Multi-Abstraction Vector Space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130361"/>
          </a:xfrm>
        </p:spPr>
        <p:txBody>
          <a:bodyPr/>
          <a:lstStyle/>
          <a:p>
            <a:r>
              <a:rPr lang="en-US" dirty="0" smtClean="0"/>
              <a:t>Multi-Abstraction Vector Space Model (VSM)</a:t>
            </a:r>
          </a:p>
          <a:p>
            <a:pPr lvl="1"/>
            <a:r>
              <a:rPr lang="en-US" dirty="0" smtClean="0"/>
              <a:t>Standard VSM + Abstraction Hierarchy</a:t>
            </a:r>
          </a:p>
          <a:p>
            <a:r>
              <a:rPr lang="en-US" dirty="0" smtClean="0"/>
              <a:t>In standard Vector Space Model</a:t>
            </a:r>
          </a:p>
          <a:p>
            <a:pPr lvl="1"/>
            <a:r>
              <a:rPr lang="en-US" dirty="0" smtClean="0"/>
              <a:t>Document is represented as a vector of weights</a:t>
            </a:r>
          </a:p>
          <a:p>
            <a:pPr lvl="1"/>
            <a:r>
              <a:rPr lang="en-US" dirty="0" smtClean="0"/>
              <a:t>Each element corresponds to a word</a:t>
            </a:r>
          </a:p>
          <a:p>
            <a:pPr lvl="2"/>
            <a:r>
              <a:rPr lang="en-US" dirty="0" smtClean="0"/>
              <a:t>Its value is the weight of the word</a:t>
            </a:r>
          </a:p>
          <a:p>
            <a:pPr lvl="2"/>
            <a:r>
              <a:rPr lang="en-US" dirty="0" smtClean="0"/>
              <a:t>Term frequency-inverse document frequency (</a:t>
            </a:r>
            <a:r>
              <a:rPr lang="en-US" dirty="0" err="1" smtClean="0"/>
              <a:t>tf-idf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EF465-ACA0-4597-8382-E54E465146F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 Fault Localization Work For These Failures - SMU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Will Fault Localization Work For These Failures - SMU</Template>
  <TotalTime>2388</TotalTime>
  <Words>883</Words>
  <Application>Microsoft Office PowerPoint</Application>
  <PresentationFormat>On-screen Show (4:3)</PresentationFormat>
  <Paragraphs>238</Paragraphs>
  <Slides>17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Will Fault Localization Work For These Failures - SMU</vt:lpstr>
      <vt:lpstr>Equation</vt:lpstr>
      <vt:lpstr>Multi-Abstraction  Concern Localization</vt:lpstr>
      <vt:lpstr>Motivation</vt:lpstr>
      <vt:lpstr>Motivation</vt:lpstr>
      <vt:lpstr>Multi-Abstraction Concern Localization</vt:lpstr>
      <vt:lpstr>Multi-Abstraction Concern Localization</vt:lpstr>
      <vt:lpstr>Overall framework</vt:lpstr>
      <vt:lpstr>Hierarchy Creation </vt:lpstr>
      <vt:lpstr>Hierarchy Creation </vt:lpstr>
      <vt:lpstr>Multi-Abstraction Vector Space Model</vt:lpstr>
      <vt:lpstr>Multi-Abstraction Vector Space Model</vt:lpstr>
      <vt:lpstr>Experiments</vt:lpstr>
      <vt:lpstr>Empirical Result</vt:lpstr>
      <vt:lpstr>Empirical Result</vt:lpstr>
      <vt:lpstr>Conclusion </vt:lpstr>
      <vt:lpstr>Future work</vt:lpstr>
      <vt:lpstr>Future work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Multi-Abstraction  Concern Localization</dc:title>
  <dc:creator>admin</dc:creator>
  <cp:lastModifiedBy>admin</cp:lastModifiedBy>
  <cp:revision>138</cp:revision>
  <dcterms:created xsi:type="dcterms:W3CDTF">2013-09-18T13:27:46Z</dcterms:created>
  <dcterms:modified xsi:type="dcterms:W3CDTF">2013-09-27T07:56:47Z</dcterms:modified>
</cp:coreProperties>
</file>