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6" d="100"/>
          <a:sy n="46" d="100"/>
        </p:scale>
        <p:origin x="-12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ED1F54-3277-184A-9430-653296839C43}" type="datetimeFigureOut">
              <a:rPr lang="en-US" smtClean="0"/>
              <a:t>9/24/13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FC428-D80B-8048-ADB8-177980A9E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68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Example: smart shuffle &amp; shuffle playlist share just one utility</a:t>
            </a:r>
            <a:r>
              <a:rPr lang="en-US" baseline="0" dirty="0" smtClean="0"/>
              <a:t> method, </a:t>
            </a:r>
            <a:r>
              <a:rPr lang="en-US" baseline="0" dirty="0" err="1" smtClean="0"/>
              <a:t>getRandom</a:t>
            </a:r>
            <a:endParaRPr lang="en-US" baseline="0" dirty="0" smtClean="0"/>
          </a:p>
          <a:p>
            <a:r>
              <a:rPr lang="en-US" baseline="0" dirty="0" smtClean="0"/>
              <a:t>Either feature search might begin with “smart shuffle”</a:t>
            </a:r>
          </a:p>
          <a:p>
            <a:r>
              <a:rPr lang="en-US" dirty="0" smtClean="0"/>
              <a:t>“global random shuffle”</a:t>
            </a:r>
          </a:p>
          <a:p>
            <a:r>
              <a:rPr lang="en-US" dirty="0" smtClean="0"/>
              <a:t>“shuffle queue”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FC428-D80B-8048-ADB8-177980A9E6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30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Describe a little more</a:t>
            </a:r>
          </a:p>
          <a:p>
            <a:r>
              <a:rPr lang="en-US" dirty="0" smtClean="0"/>
              <a:t>Include history??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FC428-D80B-8048-ADB8-177980A9E6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691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Serves ideal queries &amp; non-ideal, gives other ideas of co-occurring</a:t>
            </a:r>
            <a:r>
              <a:rPr lang="en-US" baseline="0" dirty="0" smtClean="0"/>
              <a:t> terms</a:t>
            </a:r>
          </a:p>
          <a:p>
            <a:r>
              <a:rPr lang="en-US" baseline="0" dirty="0" smtClean="0"/>
              <a:t>Alternatives = highly co-occurring terms</a:t>
            </a:r>
          </a:p>
          <a:p>
            <a:r>
              <a:rPr lang="en-US" baseline="0" dirty="0" smtClean="0"/>
              <a:t>Action sorted by infrequency in rest of program,</a:t>
            </a:r>
          </a:p>
          <a:p>
            <a:r>
              <a:rPr lang="en-US" baseline="0" dirty="0" smtClean="0"/>
              <a:t>Themes sorted by frequently occurring in the result set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FC428-D80B-8048-ADB8-177980A9E6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76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do: strip down CONQ-</a:t>
            </a:r>
            <a:r>
              <a:rPr lang="en-US" dirty="0" err="1" smtClean="0"/>
              <a:t>Eval</a:t>
            </a:r>
            <a:r>
              <a:rPr lang="en-US" baseline="0" dirty="0" smtClean="0"/>
              <a:t> plug-in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FC428-D80B-8048-ADB8-177980A9E6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552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C558-AAB1-B842-B4AD-CC266D4CA4B2}" type="datetimeFigureOut">
              <a:rPr lang="en-US" smtClean="0"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A94F5-1669-FB4A-BF05-7D0A7D753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375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C558-AAB1-B842-B4AD-CC266D4CA4B2}" type="datetimeFigureOut">
              <a:rPr lang="en-US" smtClean="0"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A94F5-1669-FB4A-BF05-7D0A7D753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234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C558-AAB1-B842-B4AD-CC266D4CA4B2}" type="datetimeFigureOut">
              <a:rPr lang="en-US" smtClean="0"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A94F5-1669-FB4A-BF05-7D0A7D753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5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C558-AAB1-B842-B4AD-CC266D4CA4B2}" type="datetimeFigureOut">
              <a:rPr lang="en-US" smtClean="0"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A94F5-1669-FB4A-BF05-7D0A7D753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4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C558-AAB1-B842-B4AD-CC266D4CA4B2}" type="datetimeFigureOut">
              <a:rPr lang="en-US" smtClean="0"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A94F5-1669-FB4A-BF05-7D0A7D753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61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C558-AAB1-B842-B4AD-CC266D4CA4B2}" type="datetimeFigureOut">
              <a:rPr lang="en-US" smtClean="0"/>
              <a:t>9/24/13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A94F5-1669-FB4A-BF05-7D0A7D753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53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C558-AAB1-B842-B4AD-CC266D4CA4B2}" type="datetimeFigureOut">
              <a:rPr lang="en-US" smtClean="0"/>
              <a:t>9/24/13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A94F5-1669-FB4A-BF05-7D0A7D753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832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C558-AAB1-B842-B4AD-CC266D4CA4B2}" type="datetimeFigureOut">
              <a:rPr lang="en-US" smtClean="0"/>
              <a:t>9/24/13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A94F5-1669-FB4A-BF05-7D0A7D753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69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C558-AAB1-B842-B4AD-CC266D4CA4B2}" type="datetimeFigureOut">
              <a:rPr lang="en-US" smtClean="0"/>
              <a:t>9/24/13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A94F5-1669-FB4A-BF05-7D0A7D753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343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C558-AAB1-B842-B4AD-CC266D4CA4B2}" type="datetimeFigureOut">
              <a:rPr lang="en-US" smtClean="0"/>
              <a:t>9/24/13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A94F5-1669-FB4A-BF05-7D0A7D753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37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C558-AAB1-B842-B4AD-CC266D4CA4B2}" type="datetimeFigureOut">
              <a:rPr lang="en-US" smtClean="0"/>
              <a:t>9/24/13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A94F5-1669-FB4A-BF05-7D0A7D753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234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9C558-AAB1-B842-B4AD-CC266D4CA4B2}" type="datetimeFigureOut">
              <a:rPr lang="en-US" smtClean="0"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A94F5-1669-FB4A-BF05-7D0A7D753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10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747127"/>
            <a:ext cx="6634380" cy="2853323"/>
          </a:xfrm>
        </p:spPr>
        <p:txBody>
          <a:bodyPr>
            <a:normAutofit/>
          </a:bodyPr>
          <a:lstStyle/>
          <a:p>
            <a:r>
              <a:rPr lang="en-US" dirty="0" smtClean="0"/>
              <a:t>CONQUER: </a:t>
            </a:r>
            <a:br>
              <a:rPr lang="en-US" dirty="0" smtClean="0"/>
            </a:br>
            <a:r>
              <a:rPr lang="en-US" sz="4000" dirty="0" smtClean="0"/>
              <a:t>A Tool for NL-based Query Refinement &amp; Contextualizing Code Search Results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Manuel </a:t>
            </a:r>
            <a:r>
              <a:rPr lang="en-US" dirty="0" err="1" smtClean="0"/>
              <a:t>Roldan</a:t>
            </a:r>
            <a:r>
              <a:rPr lang="en-US" dirty="0" smtClean="0"/>
              <a:t>-Vega, Greg Mallet, </a:t>
            </a:r>
            <a:r>
              <a:rPr lang="en-US" dirty="0" smtClean="0">
                <a:solidFill>
                  <a:schemeClr val="tx1"/>
                </a:solidFill>
              </a:rPr>
              <a:t>Emily Hill</a:t>
            </a:r>
            <a:r>
              <a:rPr lang="en-US" dirty="0" smtClean="0"/>
              <a:t>, Jerry Alan Fails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1384" y="5462931"/>
            <a:ext cx="6398933" cy="1393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482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1713" y="-148189"/>
            <a:ext cx="642256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Local Code Search Problem: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11138"/>
            <a:ext cx="8229600" cy="3988481"/>
          </a:xfrm>
        </p:spPr>
        <p:txBody>
          <a:bodyPr/>
          <a:lstStyle/>
          <a:p>
            <a:r>
              <a:rPr lang="en-US" dirty="0" smtClean="0"/>
              <a:t>There are 3 possible outcomes: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Q</a:t>
            </a:r>
            <a:r>
              <a:rPr lang="en-US" dirty="0" smtClean="0"/>
              <a:t>uery is ideal, user wants to quickly hone in on relevant results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Query is close, but is either: </a:t>
            </a:r>
          </a:p>
          <a:p>
            <a:pPr marL="1371600" lvl="2" indent="-514350"/>
            <a:r>
              <a:rPr lang="en-US" dirty="0" smtClean="0"/>
              <a:t>overly general – needs additional words to specialize</a:t>
            </a:r>
          </a:p>
          <a:p>
            <a:pPr marL="1371600" lvl="2" indent="-514350"/>
            <a:r>
              <a:rPr lang="en-US" dirty="0" smtClean="0"/>
              <a:t>Mixed success – needs substituting alternative words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Query is completely inaccurate, user needs completely new words</a:t>
            </a:r>
          </a:p>
          <a:p>
            <a:endParaRPr lang="en-US" dirty="0"/>
          </a:p>
        </p:txBody>
      </p:sp>
      <p:pic>
        <p:nvPicPr>
          <p:cNvPr id="4" name="Picture 10" descr="C:\Users\USDASHE1\AppData\Local\Temp\1379377794_man_person_mens_roo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531" y="1067078"/>
            <a:ext cx="1676400" cy="1676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2962931" y="1266310"/>
            <a:ext cx="2838437" cy="134482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Query</a:t>
            </a:r>
            <a:endParaRPr lang="en-US" sz="40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6483" y="248490"/>
            <a:ext cx="2230317" cy="2297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274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 smtClean="0"/>
              <a:t>Our Challenge: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047919" y="1122046"/>
            <a:ext cx="7086600" cy="196608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How can we design a </a:t>
            </a:r>
            <a:r>
              <a:rPr lang="en-US" sz="3600" b="1" i="1" dirty="0" smtClean="0"/>
              <a:t>single</a:t>
            </a:r>
            <a:r>
              <a:rPr lang="en-US" sz="3600" dirty="0" smtClean="0"/>
              <a:t> search interface that performs equally well for all these query scenarios?</a:t>
            </a:r>
            <a:endParaRPr lang="en-US" sz="36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867392" y="2963607"/>
            <a:ext cx="4880121" cy="1768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 algn="l">
              <a:buFont typeface="+mj-lt"/>
              <a:buAutoNum type="arabicPeriod"/>
            </a:pPr>
            <a:r>
              <a:rPr lang="en-US" sz="3200" dirty="0" smtClean="0">
                <a:solidFill>
                  <a:srgbClr val="000000"/>
                </a:solidFill>
              </a:rPr>
              <a:t>Ideal query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3200" dirty="0" smtClean="0">
                <a:solidFill>
                  <a:srgbClr val="000000"/>
                </a:solidFill>
              </a:rPr>
              <a:t>Close, but not quite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3200" dirty="0" smtClean="0">
                <a:solidFill>
                  <a:srgbClr val="000000"/>
                </a:solidFill>
              </a:rPr>
              <a:t>Completely inaccurate</a:t>
            </a:r>
          </a:p>
        </p:txBody>
      </p:sp>
      <p:sp>
        <p:nvSpPr>
          <p:cNvPr id="10" name="Subtitle 6"/>
          <p:cNvSpPr txBox="1">
            <a:spLocks/>
          </p:cNvSpPr>
          <p:nvPr/>
        </p:nvSpPr>
        <p:spPr>
          <a:xfrm>
            <a:off x="1047919" y="4891918"/>
            <a:ext cx="7086600" cy="19660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rgbClr val="000000"/>
                </a:solidFill>
              </a:rPr>
              <a:t>Key insight: </a:t>
            </a:r>
            <a:r>
              <a:rPr lang="en-US" sz="3600" dirty="0" smtClean="0"/>
              <a:t>focus on the </a:t>
            </a:r>
            <a:r>
              <a:rPr lang="en-US" sz="3600" i="1" dirty="0" smtClean="0"/>
              <a:t>query</a:t>
            </a:r>
            <a:r>
              <a:rPr lang="en-US" sz="3600" dirty="0" smtClean="0"/>
              <a:t>, rather than the information need</a:t>
            </a:r>
          </a:p>
          <a:p>
            <a:r>
              <a:rPr lang="en-US" sz="3600" i="1" dirty="0" smtClean="0">
                <a:solidFill>
                  <a:srgbClr val="000000"/>
                </a:solidFill>
              </a:rPr>
              <a:t>Same query may be used for multiple information needs</a:t>
            </a:r>
            <a:endParaRPr lang="en-US" sz="36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596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4102"/>
            <a:ext cx="8229600" cy="1143000"/>
          </a:xfrm>
        </p:spPr>
        <p:txBody>
          <a:bodyPr/>
          <a:lstStyle/>
          <a:p>
            <a:r>
              <a:rPr lang="en-US" dirty="0" smtClean="0"/>
              <a:t>CONQUER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2300"/>
            <a:ext cx="8229600" cy="185776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Built on top of prior action/theme search</a:t>
            </a:r>
            <a:br>
              <a:rPr lang="en-US" dirty="0" smtClean="0"/>
            </a:br>
            <a:r>
              <a:rPr lang="en-US" dirty="0" smtClean="0"/>
              <a:t>(i.e., phrasal concepts)</a:t>
            </a:r>
          </a:p>
          <a:p>
            <a:r>
              <a:rPr lang="en-US" dirty="0" smtClean="0"/>
              <a:t>Action/theme in signature weighted more than bag of words within method body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4654049"/>
            <a:ext cx="218741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Better than: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810069"/>
            <a:ext cx="402085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For query “add item”…</a:t>
            </a:r>
            <a:endParaRPr lang="en-US" sz="3200" dirty="0"/>
          </a:p>
        </p:txBody>
      </p:sp>
      <p:pic>
        <p:nvPicPr>
          <p:cNvPr id="7" name="Picture 6" descr="Screen Shot 2013-09-25 at 10.54.03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80" y="3394845"/>
            <a:ext cx="8552155" cy="637220"/>
          </a:xfrm>
          <a:prstGeom prst="rect">
            <a:avLst/>
          </a:prstGeom>
        </p:spPr>
      </p:pic>
      <p:pic>
        <p:nvPicPr>
          <p:cNvPr id="10" name="Picture 9" descr="Screen Shot 2013-09-25 at 10.59.48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80" y="5342489"/>
            <a:ext cx="8697101" cy="1634921"/>
          </a:xfrm>
          <a:prstGeom prst="rect">
            <a:avLst/>
          </a:prstGeom>
        </p:spPr>
      </p:pic>
      <p:sp>
        <p:nvSpPr>
          <p:cNvPr id="19" name="Curved Up Arrow 18"/>
          <p:cNvSpPr/>
          <p:nvPr/>
        </p:nvSpPr>
        <p:spPr>
          <a:xfrm>
            <a:off x="4050056" y="6294417"/>
            <a:ext cx="2326588" cy="590442"/>
          </a:xfrm>
          <a:prstGeom prst="curved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Curved Up Arrow 19"/>
          <p:cNvSpPr/>
          <p:nvPr/>
        </p:nvSpPr>
        <p:spPr>
          <a:xfrm>
            <a:off x="3496343" y="4184464"/>
            <a:ext cx="3784618" cy="995625"/>
          </a:xfrm>
          <a:prstGeom prst="curved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6321433" y="5155992"/>
            <a:ext cx="1601065" cy="780476"/>
          </a:xfrm>
          <a:prstGeom prst="ellipse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76200" cmpd="sng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53503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437"/>
            <a:ext cx="8229600" cy="6583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Interface Design</a:t>
            </a:r>
            <a:endParaRPr lang="en-US" dirty="0"/>
          </a:p>
        </p:txBody>
      </p:sp>
      <p:pic>
        <p:nvPicPr>
          <p:cNvPr id="4" name="Picture 3" descr="shuffleGlobalPlaylis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5310"/>
            <a:ext cx="11068712" cy="61426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17811" y="1354900"/>
            <a:ext cx="35702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Relative success of query words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1844" y="1755010"/>
            <a:ext cx="1270180" cy="55150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14300" cmpd="sng">
                <a:solidFill>
                  <a:schemeClr val="tx1"/>
                </a:solidFill>
              </a:ln>
            </a:endParaRPr>
          </a:p>
        </p:txBody>
      </p:sp>
      <p:sp>
        <p:nvSpPr>
          <p:cNvPr id="7" name="Oval 6"/>
          <p:cNvSpPr/>
          <p:nvPr/>
        </p:nvSpPr>
        <p:spPr>
          <a:xfrm>
            <a:off x="5440496" y="1729094"/>
            <a:ext cx="1270180" cy="55150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14300" cmpd="sng">
                <a:solidFill>
                  <a:schemeClr val="tx1"/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3868" y="1821465"/>
            <a:ext cx="3997058" cy="400110"/>
          </a:xfrm>
          <a:prstGeom prst="rect">
            <a:avLst/>
          </a:prstGeom>
          <a:solidFill>
            <a:srgbClr val="FF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Suggested Alternative Query Words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01696" y="2993821"/>
            <a:ext cx="1966174" cy="1323439"/>
          </a:xfrm>
          <a:prstGeom prst="rect">
            <a:avLst/>
          </a:prstGeom>
          <a:solidFill>
            <a:srgbClr val="FF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Hierarchy of highest scoring actions &amp; their themes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21792" y="5783004"/>
            <a:ext cx="3959808" cy="707886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Traditional result list ranked by score, with phrase for readability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210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153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311"/>
            <a:ext cx="8229600" cy="813831"/>
          </a:xfrm>
        </p:spPr>
        <p:txBody>
          <a:bodyPr/>
          <a:lstStyle/>
          <a:p>
            <a:r>
              <a:rPr lang="en-US" dirty="0" smtClean="0"/>
              <a:t>Preliminary User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1142"/>
            <a:ext cx="8229600" cy="567558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13 developers with industry experience compared CONQUER to Eclipse File Search</a:t>
            </a:r>
          </a:p>
          <a:p>
            <a:r>
              <a:rPr lang="en-US" dirty="0" smtClean="0"/>
              <a:t>Some appreciated the tool:</a:t>
            </a:r>
          </a:p>
          <a:p>
            <a:pPr lvl="1"/>
            <a:r>
              <a:rPr lang="en-US" dirty="0" smtClean="0"/>
              <a:t>“the summary trees help faster navigation”</a:t>
            </a:r>
          </a:p>
          <a:p>
            <a:pPr lvl="1"/>
            <a:r>
              <a:rPr lang="en-US" dirty="0" smtClean="0"/>
              <a:t>“Query recommendations are *</a:t>
            </a:r>
            <a:r>
              <a:rPr lang="en-US" i="1" dirty="0" smtClean="0"/>
              <a:t>very*</a:t>
            </a:r>
            <a:r>
              <a:rPr lang="en-US" dirty="0" smtClean="0"/>
              <a:t> helpful”</a:t>
            </a:r>
          </a:p>
          <a:p>
            <a:r>
              <a:rPr lang="en-US" dirty="0" smtClean="0"/>
              <a:t>Others preferred the familiarity of Eclipse:</a:t>
            </a:r>
          </a:p>
          <a:p>
            <a:pPr lvl="1"/>
            <a:r>
              <a:rPr lang="en-US" dirty="0" smtClean="0"/>
              <a:t>“I liked seeing the list of class names and the line numbers and the context of where my keywords were found.”</a:t>
            </a:r>
          </a:p>
          <a:p>
            <a:r>
              <a:rPr lang="en-US" dirty="0" smtClean="0"/>
              <a:t>Some disliked Eclipse’s queries difficult to use:</a:t>
            </a:r>
          </a:p>
          <a:p>
            <a:pPr lvl="1"/>
            <a:r>
              <a:rPr lang="en-US" dirty="0" smtClean="0"/>
              <a:t>“Touchy results. Make one wrong move and your search results get it.”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573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5934"/>
            <a:ext cx="8229600" cy="1143000"/>
          </a:xfrm>
        </p:spPr>
        <p:txBody>
          <a:bodyPr/>
          <a:lstStyle/>
          <a:p>
            <a:r>
              <a:rPr lang="en-US" dirty="0" smtClean="0"/>
              <a:t>Conclusions &amp;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6384"/>
            <a:ext cx="8229600" cy="5708091"/>
          </a:xfrm>
        </p:spPr>
        <p:txBody>
          <a:bodyPr>
            <a:normAutofit/>
          </a:bodyPr>
          <a:lstStyle/>
          <a:p>
            <a:r>
              <a:rPr lang="en-US" dirty="0" smtClean="0"/>
              <a:t>Each view lends itself to different situations:</a:t>
            </a:r>
          </a:p>
          <a:p>
            <a:pPr lvl="1"/>
            <a:r>
              <a:rPr lang="en-US" dirty="0" smtClean="0"/>
              <a:t>When developers know specific names, prefer strict Eclipse-like search</a:t>
            </a:r>
          </a:p>
          <a:p>
            <a:pPr lvl="1"/>
            <a:r>
              <a:rPr lang="en-US" dirty="0" smtClean="0"/>
              <a:t>Unfamiliar concept search supported by CONQUER</a:t>
            </a:r>
          </a:p>
          <a:p>
            <a:r>
              <a:rPr lang="en-US" dirty="0" smtClean="0"/>
              <a:t>Future work</a:t>
            </a:r>
          </a:p>
          <a:p>
            <a:pPr lvl="1"/>
            <a:r>
              <a:rPr lang="en-US" dirty="0" smtClean="0"/>
              <a:t>How to integrate user-customizability in an intuitive way, without too much screen space</a:t>
            </a:r>
          </a:p>
          <a:p>
            <a:pPr lvl="1"/>
            <a:r>
              <a:rPr lang="en-US" dirty="0" smtClean="0"/>
              <a:t>Use synonyms as well as co-occurring terms for alternative query words</a:t>
            </a:r>
          </a:p>
          <a:p>
            <a:pPr lvl="1"/>
            <a:r>
              <a:rPr lang="en-US" dirty="0" smtClean="0"/>
              <a:t>Analyze search effectiveness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82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999</TotalTime>
  <Words>431</Words>
  <Application>Microsoft Macintosh PowerPoint</Application>
  <PresentationFormat>On-screen Show (4:3)</PresentationFormat>
  <Paragraphs>60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CONQUER:  A Tool for NL-based Query Refinement &amp; Contextualizing Code Search Results</vt:lpstr>
      <vt:lpstr>Local Code Search Problem:</vt:lpstr>
      <vt:lpstr>Our Challenge:</vt:lpstr>
      <vt:lpstr>CONQUER Approach</vt:lpstr>
      <vt:lpstr>Interface Design</vt:lpstr>
      <vt:lpstr>Demo</vt:lpstr>
      <vt:lpstr>Preliminary User Evaluation</vt:lpstr>
      <vt:lpstr>Conclusions &amp; Future Work</vt:lpstr>
    </vt:vector>
  </TitlesOfParts>
  <Company>Montclair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CONQUER:  A Tool for NL-based Query Refinement &amp; Contextualizing Code Search Results</dc:title>
  <dc:creator>Emily Hill</dc:creator>
  <cp:lastModifiedBy>Emily Hill</cp:lastModifiedBy>
  <cp:revision>20</cp:revision>
  <dcterms:created xsi:type="dcterms:W3CDTF">2013-09-24T21:07:44Z</dcterms:created>
  <dcterms:modified xsi:type="dcterms:W3CDTF">2013-09-25T13:47:44Z</dcterms:modified>
</cp:coreProperties>
</file>