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2" r:id="rId10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8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36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B8C21-60CE-4E78-A4E3-E1E9FBE01224}" type="datetimeFigureOut">
              <a:rPr lang="et-EE" smtClean="0"/>
              <a:t>26.09.2013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B01D49-A492-42D6-B9E5-35065D2D206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38778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err="1" smtClean="0"/>
              <a:t>Paper</a:t>
            </a:r>
            <a:r>
              <a:rPr lang="et-EE" dirty="0" smtClean="0"/>
              <a:t> (</a:t>
            </a:r>
            <a:r>
              <a:rPr lang="et-EE" dirty="0" err="1" smtClean="0"/>
              <a:t>being</a:t>
            </a:r>
            <a:r>
              <a:rPr lang="et-EE" baseline="0" dirty="0" smtClean="0"/>
              <a:t> </a:t>
            </a:r>
            <a:r>
              <a:rPr lang="et-EE" baseline="0" dirty="0" err="1" smtClean="0"/>
              <a:t>published</a:t>
            </a:r>
            <a:r>
              <a:rPr lang="et-EE" dirty="0" smtClean="0"/>
              <a:t>) </a:t>
            </a:r>
            <a:r>
              <a:rPr lang="et-EE" dirty="0" err="1" smtClean="0"/>
              <a:t>doi</a:t>
            </a:r>
            <a:r>
              <a:rPr lang="et-EE" dirty="0" smtClean="0"/>
              <a:t>: 10.1109/ICSM.2013.60</a:t>
            </a:r>
          </a:p>
          <a:p>
            <a:r>
              <a:rPr lang="et-EE" dirty="0" smtClean="0"/>
              <a:t>Preprint</a:t>
            </a:r>
            <a:r>
              <a:rPr lang="et-EE" smtClean="0"/>
              <a:t>: http://www.cs.ut.ee/~siim04/postdoc/ICSM2013/ICSM2013ERA_Karus.pdf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01D49-A492-42D6-B9E5-35065D2D2060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97648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err="1" smtClean="0"/>
              <a:t>Commit</a:t>
            </a:r>
            <a:r>
              <a:rPr lang="et-EE" dirty="0" smtClean="0"/>
              <a:t> number – </a:t>
            </a:r>
            <a:r>
              <a:rPr lang="et-EE" dirty="0" err="1" smtClean="0"/>
              <a:t>not</a:t>
            </a:r>
            <a:r>
              <a:rPr lang="et-EE" dirty="0" smtClean="0"/>
              <a:t> </a:t>
            </a:r>
            <a:r>
              <a:rPr lang="et-EE" dirty="0" err="1" smtClean="0"/>
              <a:t>organic</a:t>
            </a:r>
            <a:r>
              <a:rPr lang="et-EE" dirty="0" smtClean="0"/>
              <a:t> (</a:t>
            </a:r>
            <a:r>
              <a:rPr lang="et-EE" dirty="0" err="1" smtClean="0"/>
              <a:t>different</a:t>
            </a:r>
            <a:r>
              <a:rPr lang="et-EE" baseline="0" dirty="0" smtClean="0"/>
              <a:t> </a:t>
            </a:r>
            <a:r>
              <a:rPr lang="et-EE" baseline="0" dirty="0" err="1" smtClean="0"/>
              <a:t>commit</a:t>
            </a:r>
            <a:r>
              <a:rPr lang="et-EE" baseline="0" dirty="0" smtClean="0"/>
              <a:t> </a:t>
            </a:r>
            <a:r>
              <a:rPr lang="et-EE" baseline="0" dirty="0" err="1" smtClean="0"/>
              <a:t>strategies</a:t>
            </a:r>
            <a:r>
              <a:rPr lang="et-EE" baseline="0" dirty="0" smtClean="0"/>
              <a:t>, </a:t>
            </a:r>
            <a:r>
              <a:rPr lang="et-EE" baseline="0" dirty="0" err="1" smtClean="0"/>
              <a:t>different</a:t>
            </a:r>
            <a:r>
              <a:rPr lang="et-EE" baseline="0" dirty="0" smtClean="0"/>
              <a:t> </a:t>
            </a:r>
            <a:r>
              <a:rPr lang="et-EE" baseline="0" dirty="0" err="1" smtClean="0"/>
              <a:t>notations</a:t>
            </a:r>
            <a:r>
              <a:rPr lang="et-EE" baseline="0" dirty="0" smtClean="0"/>
              <a:t> </a:t>
            </a:r>
            <a:r>
              <a:rPr lang="et-EE" baseline="0" dirty="0" err="1" smtClean="0"/>
              <a:t>of</a:t>
            </a:r>
            <a:r>
              <a:rPr lang="et-EE" baseline="0" dirty="0" smtClean="0"/>
              <a:t> </a:t>
            </a:r>
            <a:r>
              <a:rPr lang="et-EE" baseline="0" dirty="0" err="1" smtClean="0"/>
              <a:t>commits</a:t>
            </a:r>
            <a:r>
              <a:rPr lang="et-EE" baseline="0" dirty="0" smtClean="0"/>
              <a:t>: </a:t>
            </a:r>
            <a:r>
              <a:rPr lang="et-EE" baseline="0" dirty="0" err="1" smtClean="0"/>
              <a:t>multi-file</a:t>
            </a:r>
            <a:r>
              <a:rPr lang="et-EE" baseline="0" dirty="0" smtClean="0"/>
              <a:t> </a:t>
            </a:r>
            <a:r>
              <a:rPr lang="et-EE" baseline="0" dirty="0" err="1" smtClean="0"/>
              <a:t>commit</a:t>
            </a:r>
            <a:r>
              <a:rPr lang="et-EE" baseline="0" dirty="0" smtClean="0"/>
              <a:t> vs </a:t>
            </a:r>
            <a:r>
              <a:rPr lang="et-EE" baseline="0" dirty="0" err="1" smtClean="0"/>
              <a:t>single</a:t>
            </a:r>
            <a:r>
              <a:rPr lang="et-EE" baseline="0" dirty="0" smtClean="0"/>
              <a:t> </a:t>
            </a:r>
            <a:r>
              <a:rPr lang="et-EE" baseline="0" dirty="0" err="1" smtClean="0"/>
              <a:t>file</a:t>
            </a:r>
            <a:r>
              <a:rPr lang="et-EE" baseline="0" dirty="0" smtClean="0"/>
              <a:t> </a:t>
            </a:r>
            <a:r>
              <a:rPr lang="et-EE" baseline="0" dirty="0" err="1" smtClean="0"/>
              <a:t>commit</a:t>
            </a:r>
            <a:r>
              <a:rPr lang="et-EE" dirty="0" smtClean="0"/>
              <a:t>)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49E97-3FA8-43E9-B0C0-28D233F83627}" type="slidenum">
              <a:rPr lang="et-EE" smtClean="0"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69899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err="1" smtClean="0"/>
              <a:t>Lossless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49E97-3FA8-43E9-B0C0-28D233F83627}" type="slidenum">
              <a:rPr lang="et-EE" smtClean="0"/>
              <a:t>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23575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err="1" smtClean="0"/>
              <a:t>Step</a:t>
            </a:r>
            <a:r>
              <a:rPr lang="et-EE" dirty="0" smtClean="0"/>
              <a:t> </a:t>
            </a:r>
            <a:r>
              <a:rPr lang="et-EE" dirty="0" err="1" smtClean="0"/>
              <a:t>is</a:t>
            </a:r>
            <a:r>
              <a:rPr lang="et-EE" dirty="0" smtClean="0"/>
              <a:t> 2 000 LOC (4 000 LOC on last </a:t>
            </a:r>
            <a:r>
              <a:rPr lang="et-EE" dirty="0" err="1" smtClean="0"/>
              <a:t>one</a:t>
            </a:r>
            <a:r>
              <a:rPr lang="et-EE" dirty="0" smtClean="0"/>
              <a:t>)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01D49-A492-42D6-B9E5-35065D2D2060}" type="slidenum">
              <a:rPr lang="et-EE" smtClean="0"/>
              <a:t>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051911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err="1" smtClean="0"/>
              <a:t>Step</a:t>
            </a:r>
            <a:r>
              <a:rPr lang="et-EE" dirty="0" smtClean="0"/>
              <a:t> </a:t>
            </a:r>
            <a:r>
              <a:rPr lang="et-EE" dirty="0" err="1" smtClean="0"/>
              <a:t>is</a:t>
            </a:r>
            <a:r>
              <a:rPr lang="et-EE" dirty="0" smtClean="0"/>
              <a:t> 8</a:t>
            </a:r>
            <a:r>
              <a:rPr lang="et-EE" baseline="0" dirty="0" smtClean="0"/>
              <a:t> </a:t>
            </a:r>
            <a:r>
              <a:rPr lang="et-EE" dirty="0" smtClean="0"/>
              <a:t>000 LOC (16 000 LOC on </a:t>
            </a:r>
            <a:r>
              <a:rPr lang="et-EE" dirty="0" err="1" smtClean="0"/>
              <a:t>higher</a:t>
            </a:r>
            <a:r>
              <a:rPr lang="et-EE" baseline="0" dirty="0" smtClean="0"/>
              <a:t> </a:t>
            </a:r>
            <a:r>
              <a:rPr lang="et-EE" baseline="0" dirty="0" err="1" smtClean="0"/>
              <a:t>scale</a:t>
            </a:r>
            <a:r>
              <a:rPr lang="et-EE" baseline="0" dirty="0" smtClean="0"/>
              <a:t>)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01D49-A492-42D6-B9E5-35065D2D2060}" type="slidenum">
              <a:rPr lang="et-EE" smtClean="0"/>
              <a:t>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49616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492896"/>
            <a:ext cx="8280920" cy="136815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>
            <a:lvl1pPr>
              <a:defRPr lang="et-EE"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lvl="0"/>
            <a:r>
              <a:rPr lang="et-EE" noProof="0" smtClean="0"/>
              <a:t>Muutke tiitli laadi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3886200"/>
            <a:ext cx="7056784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t-EE" noProof="0" smtClean="0"/>
              <a:t>Klõpsake laadi muutmiseks</a:t>
            </a:r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7099D5-D670-4F31-B7DD-D148797C9F95}" type="datetime1">
              <a:rPr lang="en-GB" smtClean="0"/>
              <a:t>26/09/2013</a:t>
            </a:fld>
            <a:endParaRPr lang="et-E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043608" y="2060848"/>
            <a:ext cx="7056784" cy="432048"/>
          </a:xfrm>
          <a:ln/>
        </p:spPr>
        <p:txBody>
          <a:bodyPr/>
          <a:lstStyle>
            <a:lvl1pPr>
              <a:defRPr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t-EE" smtClean="0"/>
              <a:t>Automatic SDE Event Detection</a:t>
            </a:r>
            <a:endParaRPr lang="et-E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0AAE9B-A34E-4E02-AE0C-E34DA5FD46E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E22862-5C2F-4042-A53E-31002EF6CCB9}" type="datetime1">
              <a:rPr lang="en-GB" smtClean="0"/>
              <a:t>26/09/2013</a:t>
            </a:fld>
            <a:endParaRPr lang="et-E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t-EE" smtClean="0"/>
              <a:t>Automatic SDE Event Detection</a:t>
            </a:r>
            <a:endParaRPr lang="et-E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0AAE9B-A34E-4E02-AE0C-E34DA5FD46E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914427"/>
            <a:ext cx="1943100" cy="5322887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14427"/>
            <a:ext cx="5676900" cy="5322887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6E7CAC-0779-4438-877B-8BC0F1A525AA}" type="datetime1">
              <a:rPr lang="en-GB" smtClean="0"/>
              <a:t>26/09/2013</a:t>
            </a:fld>
            <a:endParaRPr lang="et-E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t-EE" smtClean="0"/>
              <a:t>Automatic SDE Event Detection</a:t>
            </a:r>
            <a:endParaRPr lang="et-E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0AAE9B-A34E-4E02-AE0C-E34DA5FD46E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CF0CA2-92DC-477C-B261-108263B2EB3A}" type="datetime1">
              <a:rPr lang="en-GB" smtClean="0"/>
              <a:t>26/09/2013</a:t>
            </a:fld>
            <a:endParaRPr lang="et-E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t-EE" smtClean="0"/>
              <a:t>Automatic SDE Event Detection</a:t>
            </a:r>
            <a:endParaRPr lang="et-E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0AAE9B-A34E-4E02-AE0C-E34DA5FD46E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406902"/>
            <a:ext cx="8280920" cy="1362076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t-EE" smtClean="0"/>
              <a:t>Muutke tiitli laadi</a:t>
            </a:r>
            <a:endParaRPr lang="et-E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8" y="2906713"/>
            <a:ext cx="828091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AE16CA-B403-4D09-9BFA-237C2B48474D}" type="datetime1">
              <a:rPr lang="en-GB" smtClean="0"/>
              <a:t>26/09/2013</a:t>
            </a:fld>
            <a:endParaRPr lang="et-E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t-EE" smtClean="0"/>
              <a:t>Automatic SDE Event Detection</a:t>
            </a:r>
            <a:endParaRPr lang="et-E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0AAE9B-A34E-4E02-AE0C-E34DA5FD46E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73113"/>
            <a:ext cx="8280920" cy="1143000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981200"/>
            <a:ext cx="4028256" cy="4256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956248" cy="4256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D2A5E7-9B49-4E4D-82B2-A08F913B2331}" type="datetime1">
              <a:rPr lang="en-GB" smtClean="0"/>
              <a:t>26/09/2013</a:t>
            </a:fld>
            <a:endParaRPr lang="et-E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t-EE" smtClean="0"/>
              <a:t>Automatic SDE Event Detection</a:t>
            </a:r>
            <a:endParaRPr lang="et-E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0AAE9B-A34E-4E02-AE0C-E34DA5FD46E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73832"/>
            <a:ext cx="835292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97150"/>
            <a:ext cx="4040188" cy="4957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92896"/>
            <a:ext cx="4040188" cy="3744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997150"/>
            <a:ext cx="4041775" cy="4957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492896"/>
            <a:ext cx="4041775" cy="3744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6F745-48FC-4E17-8C13-6A7DFCCA2D63}" type="datetime1">
              <a:rPr lang="en-GB" smtClean="0"/>
              <a:t>26/09/2013</a:t>
            </a:fld>
            <a:endParaRPr lang="et-E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t-EE" smtClean="0"/>
              <a:t>Automatic SDE Event Detection</a:t>
            </a:r>
            <a:endParaRPr lang="et-E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0AAE9B-A34E-4E02-AE0C-E34DA5FD46E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520C99-7678-4727-8CA8-09476536A2F9}" type="datetime1">
              <a:rPr lang="en-GB" smtClean="0"/>
              <a:t>26/09/2013</a:t>
            </a:fld>
            <a:endParaRPr lang="et-E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t-EE" smtClean="0"/>
              <a:t>Automatic SDE Event Detection</a:t>
            </a:r>
            <a:endParaRPr lang="et-E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0AAE9B-A34E-4E02-AE0C-E34DA5FD46E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45A9C2-F16B-49FE-A6CD-A7656109E25A}" type="datetime1">
              <a:rPr lang="en-GB" smtClean="0"/>
              <a:t>26/09/2013</a:t>
            </a:fld>
            <a:endParaRPr lang="et-E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t-EE" smtClean="0"/>
              <a:t>Automatic SDE Event Detection</a:t>
            </a:r>
            <a:endParaRPr lang="et-E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0AAE9B-A34E-4E02-AE0C-E34DA5FD46E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9" y="898798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3888" y="908721"/>
            <a:ext cx="5184576" cy="5328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5539" y="2060848"/>
            <a:ext cx="3008313" cy="4176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D35291-FE8A-4520-92DB-3BA9AF4E834E}" type="datetime1">
              <a:rPr lang="en-GB" smtClean="0"/>
              <a:t>26/09/2013</a:t>
            </a:fld>
            <a:endParaRPr lang="et-E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t-EE" smtClean="0"/>
              <a:t>Automatic SDE Event Detection</a:t>
            </a:r>
            <a:endParaRPr lang="et-E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0AAE9B-A34E-4E02-AE0C-E34DA5FD46E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57192"/>
            <a:ext cx="5486400" cy="43204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42392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t-EE" noProof="0" smtClean="0"/>
              <a:t>Pildi lisamiseks klõpsake ikooni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89241"/>
            <a:ext cx="5486400" cy="7200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FF80A9-A32D-4C28-92B3-6E6F53DCE7DE}" type="datetime1">
              <a:rPr lang="en-GB" smtClean="0"/>
              <a:t>26/09/2013</a:t>
            </a:fld>
            <a:endParaRPr lang="et-E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t-EE" smtClean="0"/>
              <a:t>Automatic SDE Event Detection</a:t>
            </a:r>
            <a:endParaRPr lang="et-E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0AAE9B-A34E-4E02-AE0C-E34DA5FD46E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iim\Documents\UT\Muu\Meedia\eng korraliku gradiendiga lühem taustariba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773113"/>
            <a:ext cx="835292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lvl="0"/>
            <a:r>
              <a:rPr lang="et-EE" dirty="0" smtClean="0"/>
              <a:t>Klõpsake tiitlilaadi muutmiseks</a:t>
            </a:r>
            <a:endParaRPr lang="en-GB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536" y="1981200"/>
            <a:ext cx="8352928" cy="42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dirty="0" smtClean="0"/>
              <a:t>Klõpsake juhtslaidi teksti laadide redigeerimiseks</a:t>
            </a:r>
          </a:p>
          <a:p>
            <a:pPr lvl="1"/>
            <a:r>
              <a:rPr lang="et-EE" dirty="0" smtClean="0"/>
              <a:t>Teine tase</a:t>
            </a:r>
          </a:p>
          <a:p>
            <a:pPr lvl="2"/>
            <a:r>
              <a:rPr lang="et-EE" dirty="0" smtClean="0"/>
              <a:t>Kolmas tase</a:t>
            </a:r>
          </a:p>
          <a:p>
            <a:pPr lvl="3"/>
            <a:r>
              <a:rPr lang="et-EE" dirty="0" smtClean="0"/>
              <a:t>Neljas tase</a:t>
            </a:r>
          </a:p>
          <a:p>
            <a:pPr lvl="4"/>
            <a:r>
              <a:rPr lang="et-EE" dirty="0" smtClean="0"/>
              <a:t>Viies tase</a:t>
            </a:r>
            <a:endParaRPr lang="en-GB" dirty="0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1520" y="6381328"/>
            <a:ext cx="1905000" cy="32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tx1"/>
                </a:solidFill>
                <a:latin typeface="+mn-lt"/>
              </a:defRPr>
            </a:lvl1pPr>
          </a:lstStyle>
          <a:p>
            <a:fld id="{9B98D9FA-1AD5-49EA-9DE3-5EFED9B0B6E1}" type="datetime1">
              <a:rPr lang="en-GB" smtClean="0"/>
              <a:t>26/09/2013</a:t>
            </a:fld>
            <a:endParaRPr lang="et-E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03566" y="6381328"/>
            <a:ext cx="4572690" cy="32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t-EE" smtClean="0"/>
              <a:t>Automatic SDE Event Detection</a:t>
            </a:r>
            <a:endParaRPr lang="et-E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87480" y="6381328"/>
            <a:ext cx="1905000" cy="32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tx1"/>
                </a:solidFill>
                <a:latin typeface="+mn-lt"/>
              </a:defRPr>
            </a:lvl1pPr>
          </a:lstStyle>
          <a:p>
            <a:fld id="{960AAE9B-A34E-4E02-AE0C-E34DA5FD46EC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4974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4974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4974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4974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4974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4974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4974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4974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4974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4974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4974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4974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iim.karus@ut.e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395536" y="1772816"/>
            <a:ext cx="8280920" cy="2088232"/>
          </a:xfrm>
        </p:spPr>
        <p:txBody>
          <a:bodyPr/>
          <a:lstStyle/>
          <a:p>
            <a:r>
              <a:rPr lang="en-US" sz="3600" dirty="0"/>
              <a:t>Automatic Means of Identifying Evolutionary Events in Software Development</a:t>
            </a:r>
            <a:endParaRPr lang="et-EE" sz="3600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2400" dirty="0"/>
              <a:t>Siim Karus</a:t>
            </a:r>
          </a:p>
          <a:p>
            <a:r>
              <a:rPr lang="en-GB" sz="2400" dirty="0" smtClean="0">
                <a:hlinkClick r:id="rId3"/>
              </a:rPr>
              <a:t>siim.karus@ut.ee</a:t>
            </a:r>
            <a:r>
              <a:rPr lang="et-EE" sz="2400" dirty="0" smtClean="0"/>
              <a:t> </a:t>
            </a:r>
            <a:endParaRPr lang="en-GB" sz="2400" dirty="0"/>
          </a:p>
          <a:p>
            <a:r>
              <a:rPr lang="en-GB" sz="2400" dirty="0"/>
              <a:t>University of Tartu</a:t>
            </a:r>
          </a:p>
          <a:p>
            <a:r>
              <a:rPr lang="en-GB" sz="2400" dirty="0"/>
              <a:t>Estonia</a:t>
            </a:r>
          </a:p>
          <a:p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96219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Code</a:t>
            </a:r>
            <a:r>
              <a:rPr lang="et-EE" dirty="0" smtClean="0"/>
              <a:t> </a:t>
            </a:r>
            <a:r>
              <a:rPr lang="et-EE" dirty="0" err="1" smtClean="0"/>
              <a:t>Evolution</a:t>
            </a:r>
            <a:endParaRPr lang="et-EE" dirty="0"/>
          </a:p>
        </p:txBody>
      </p:sp>
      <p:pic>
        <p:nvPicPr>
          <p:cNvPr id="4" name="Sisu kohatäide 3" descr="..\bl.jpg"/>
          <p:cNvPicPr>
            <a:picLocks noGrp="1"/>
          </p:cNvPicPr>
          <p:nvPr>
            <p:ph idx="1"/>
          </p:nvPr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" t="1435" r="1480" b="8107"/>
          <a:stretch/>
        </p:blipFill>
        <p:spPr bwMode="auto">
          <a:xfrm>
            <a:off x="323528" y="1676001"/>
            <a:ext cx="8640959" cy="4948967"/>
          </a:xfrm>
          <a:prstGeom prst="rect">
            <a:avLst/>
          </a:prstGeom>
          <a:noFill/>
          <a:ln w="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2A0D-4CB1-47BE-98EF-6FAC90D44C28}" type="datetime1">
              <a:rPr lang="en-GB" smtClean="0"/>
              <a:t>26/09/2013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Automatic SDE Event Detection</a:t>
            </a:r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75B3F-211E-45B8-B57B-B33C1483B131}" type="slidenum">
              <a:rPr lang="et-EE" smtClean="0"/>
              <a:t>2</a:t>
            </a:fld>
            <a:endParaRPr lang="et-EE"/>
          </a:p>
        </p:txBody>
      </p:sp>
      <p:sp>
        <p:nvSpPr>
          <p:cNvPr id="8" name="TextBox 7"/>
          <p:cNvSpPr txBox="1"/>
          <p:nvPr/>
        </p:nvSpPr>
        <p:spPr>
          <a:xfrm>
            <a:off x="6660232" y="4420269"/>
            <a:ext cx="2304256" cy="13849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2</a:t>
            </a:r>
            <a:r>
              <a:rPr lang="et-EE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7</a:t>
            </a:r>
            <a:r>
              <a:rPr lang="en-GB" sz="2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GB" sz="2000" dirty="0" smtClean="0"/>
              <a:t>projects</a:t>
            </a:r>
          </a:p>
          <a:p>
            <a:r>
              <a:rPr lang="en-GB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2</a:t>
            </a:r>
            <a:r>
              <a:rPr lang="en-GB" sz="2000" dirty="0" smtClean="0"/>
              <a:t> time series</a:t>
            </a:r>
          </a:p>
          <a:p>
            <a:r>
              <a:rPr lang="en-GB" sz="28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14+2 </a:t>
            </a:r>
            <a:r>
              <a:rPr lang="en-GB" sz="2000" dirty="0" smtClean="0"/>
              <a:t>measures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16920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5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2576" y="332656"/>
            <a:ext cx="10297144" cy="7290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338" y="1412776"/>
            <a:ext cx="2175646" cy="333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67" y="1268760"/>
            <a:ext cx="8532813" cy="510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Wavelet</a:t>
            </a:r>
            <a:r>
              <a:rPr lang="et-EE" dirty="0" smtClean="0"/>
              <a:t> </a:t>
            </a:r>
            <a:r>
              <a:rPr lang="et-EE" dirty="0" err="1" smtClean="0"/>
              <a:t>Analysis</a:t>
            </a:r>
            <a:endParaRPr lang="et-EE" dirty="0"/>
          </a:p>
        </p:txBody>
      </p:sp>
      <p:graphicFrame>
        <p:nvGraphicFramePr>
          <p:cNvPr id="39" name="Tabel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501288"/>
              </p:ext>
            </p:extLst>
          </p:nvPr>
        </p:nvGraphicFramePr>
        <p:xfrm>
          <a:off x="1115616" y="4509120"/>
          <a:ext cx="160784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78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t-EE" dirty="0" err="1" smtClean="0"/>
                        <a:t>Coefficients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t-EE" dirty="0" err="1" smtClean="0"/>
                        <a:t>Offset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t-EE" dirty="0" err="1" smtClean="0"/>
                        <a:t>Scale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t-EE" dirty="0" smtClean="0"/>
                        <a:t>Filter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t-EE" dirty="0" err="1" smtClean="0"/>
                        <a:t>Length</a:t>
                      </a:r>
                      <a:endParaRPr lang="et-EE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8" name="Rühm 47"/>
          <p:cNvGrpSpPr/>
          <p:nvPr/>
        </p:nvGrpSpPr>
        <p:grpSpPr>
          <a:xfrm>
            <a:off x="467544" y="2855895"/>
            <a:ext cx="2872617" cy="1121895"/>
            <a:chOff x="1034321" y="4107305"/>
            <a:chExt cx="2388034" cy="1121895"/>
          </a:xfrm>
        </p:grpSpPr>
        <p:cxnSp>
          <p:nvCxnSpPr>
            <p:cNvPr id="41" name="Sirge noolkonnektor 40"/>
            <p:cNvCxnSpPr/>
            <p:nvPr/>
          </p:nvCxnSpPr>
          <p:spPr>
            <a:xfrm>
              <a:off x="1034321" y="4221088"/>
              <a:ext cx="2388034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3" name="Sirgkonnektor 42"/>
            <p:cNvCxnSpPr>
              <a:stCxn id="16" idx="0"/>
            </p:cNvCxnSpPr>
            <p:nvPr/>
          </p:nvCxnSpPr>
          <p:spPr>
            <a:xfrm>
              <a:off x="1034321" y="4107305"/>
              <a:ext cx="0" cy="329807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5" name="Sirgkonnektor 44"/>
            <p:cNvCxnSpPr/>
            <p:nvPr/>
          </p:nvCxnSpPr>
          <p:spPr>
            <a:xfrm flipV="1">
              <a:off x="3422355" y="4107305"/>
              <a:ext cx="0" cy="1121895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1766094" y="4208292"/>
              <a:ext cx="8844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sz="2000" dirty="0" err="1" smtClean="0">
                  <a:solidFill>
                    <a:schemeClr val="accent3"/>
                  </a:solidFill>
                </a:rPr>
                <a:t>Offset</a:t>
              </a:r>
              <a:endParaRPr lang="et-EE" sz="2000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60" name="Rühm 59"/>
          <p:cNvGrpSpPr/>
          <p:nvPr/>
        </p:nvGrpSpPr>
        <p:grpSpPr>
          <a:xfrm>
            <a:off x="2699792" y="2956882"/>
            <a:ext cx="1194017" cy="3280430"/>
            <a:chOff x="4674126" y="4076127"/>
            <a:chExt cx="1194017" cy="937048"/>
          </a:xfrm>
        </p:grpSpPr>
        <p:cxnSp>
          <p:nvCxnSpPr>
            <p:cNvPr id="50" name="Sirge noolkonnektor 49"/>
            <p:cNvCxnSpPr/>
            <p:nvPr/>
          </p:nvCxnSpPr>
          <p:spPr>
            <a:xfrm>
              <a:off x="4932040" y="4076127"/>
              <a:ext cx="0" cy="899452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1" name="Sirgkonnektor 50"/>
            <p:cNvCxnSpPr/>
            <p:nvPr/>
          </p:nvCxnSpPr>
          <p:spPr>
            <a:xfrm flipH="1">
              <a:off x="4872653" y="4076127"/>
              <a:ext cx="588364" cy="0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2" name="Sirgkonnektor 51"/>
            <p:cNvCxnSpPr/>
            <p:nvPr/>
          </p:nvCxnSpPr>
          <p:spPr>
            <a:xfrm flipH="1">
              <a:off x="4674126" y="5013175"/>
              <a:ext cx="1194017" cy="0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4890150" y="4373727"/>
              <a:ext cx="808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sz="2000" dirty="0" smtClean="0">
                  <a:solidFill>
                    <a:schemeClr val="accent3"/>
                  </a:solidFill>
                </a:rPr>
                <a:t>Filter</a:t>
              </a:r>
              <a:endParaRPr lang="et-EE" sz="2000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61" name="Rühm 60"/>
          <p:cNvGrpSpPr/>
          <p:nvPr/>
        </p:nvGrpSpPr>
        <p:grpSpPr>
          <a:xfrm flipH="1">
            <a:off x="2887885" y="2090911"/>
            <a:ext cx="2278949" cy="1850421"/>
            <a:chOff x="4053151" y="4076127"/>
            <a:chExt cx="2835142" cy="1592452"/>
          </a:xfrm>
        </p:grpSpPr>
        <p:cxnSp>
          <p:nvCxnSpPr>
            <p:cNvPr id="62" name="Sirge noolkonnektor 61"/>
            <p:cNvCxnSpPr/>
            <p:nvPr/>
          </p:nvCxnSpPr>
          <p:spPr>
            <a:xfrm>
              <a:off x="4932040" y="4076127"/>
              <a:ext cx="0" cy="1592451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3" name="Sirgkonnektor 62"/>
            <p:cNvCxnSpPr/>
            <p:nvPr/>
          </p:nvCxnSpPr>
          <p:spPr>
            <a:xfrm flipH="1">
              <a:off x="4872652" y="4076127"/>
              <a:ext cx="2015641" cy="0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4" name="Sirgkonnektor 63"/>
            <p:cNvCxnSpPr/>
            <p:nvPr/>
          </p:nvCxnSpPr>
          <p:spPr>
            <a:xfrm flipH="1">
              <a:off x="4674126" y="5668579"/>
              <a:ext cx="1194017" cy="0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4053151" y="4669948"/>
              <a:ext cx="8130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sz="2000" dirty="0" err="1" smtClean="0">
                  <a:solidFill>
                    <a:schemeClr val="accent3"/>
                  </a:solidFill>
                </a:rPr>
                <a:t>Scale</a:t>
              </a:r>
              <a:endParaRPr lang="et-EE" sz="2000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67" name="Rühm 66"/>
          <p:cNvGrpSpPr/>
          <p:nvPr/>
        </p:nvGrpSpPr>
        <p:grpSpPr>
          <a:xfrm>
            <a:off x="2411760" y="1531082"/>
            <a:ext cx="1881723" cy="1728192"/>
            <a:chOff x="1034321" y="3820978"/>
            <a:chExt cx="2041145" cy="1728192"/>
          </a:xfrm>
        </p:grpSpPr>
        <p:cxnSp>
          <p:nvCxnSpPr>
            <p:cNvPr id="68" name="Sirge noolkonnektor 67"/>
            <p:cNvCxnSpPr/>
            <p:nvPr/>
          </p:nvCxnSpPr>
          <p:spPr>
            <a:xfrm>
              <a:off x="1034321" y="4221088"/>
              <a:ext cx="2041145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9" name="Sirgkonnektor 68"/>
            <p:cNvCxnSpPr/>
            <p:nvPr/>
          </p:nvCxnSpPr>
          <p:spPr>
            <a:xfrm>
              <a:off x="1034321" y="4107305"/>
              <a:ext cx="0" cy="329807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0" name="Sirgkonnektor 69"/>
            <p:cNvCxnSpPr/>
            <p:nvPr/>
          </p:nvCxnSpPr>
          <p:spPr>
            <a:xfrm flipV="1">
              <a:off x="3050545" y="4107306"/>
              <a:ext cx="16001" cy="1441864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1671303" y="3820978"/>
              <a:ext cx="9973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sz="2000" dirty="0" err="1" smtClean="0">
                  <a:solidFill>
                    <a:schemeClr val="accent3"/>
                  </a:solidFill>
                </a:rPr>
                <a:t>Length</a:t>
              </a:r>
              <a:endParaRPr lang="et-EE" sz="2000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74" name="Kuupäeva kohatäide 7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68C3B-672A-4F4F-B6CA-C8C01725B6D6}" type="datetime1">
              <a:rPr lang="en-GB" smtClean="0"/>
              <a:t>26/09/2013</a:t>
            </a:fld>
            <a:endParaRPr lang="et-EE"/>
          </a:p>
        </p:txBody>
      </p:sp>
      <p:sp>
        <p:nvSpPr>
          <p:cNvPr id="75" name="Jaluse kohatäide 7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Automatic SDE Event Detection</a:t>
            </a:r>
            <a:endParaRPr lang="et-EE"/>
          </a:p>
        </p:txBody>
      </p:sp>
      <p:sp>
        <p:nvSpPr>
          <p:cNvPr id="76" name="Slaidinumbri kohatäide 7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75B3F-211E-45B8-B57B-B33C1483B131}" type="slidenum">
              <a:rPr lang="et-EE" smtClean="0"/>
              <a:t>3</a:t>
            </a:fld>
            <a:endParaRPr lang="et-EE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821" y="836712"/>
            <a:ext cx="997923" cy="1085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Rühm 2"/>
          <p:cNvGrpSpPr/>
          <p:nvPr/>
        </p:nvGrpSpPr>
        <p:grpSpPr>
          <a:xfrm>
            <a:off x="1397252" y="2090911"/>
            <a:ext cx="1302540" cy="1338741"/>
            <a:chOff x="1397252" y="2090911"/>
            <a:chExt cx="1302540" cy="1338741"/>
          </a:xfrm>
        </p:grpSpPr>
        <p:cxnSp>
          <p:nvCxnSpPr>
            <p:cNvPr id="22" name="Sirge noolkonnektor 21"/>
            <p:cNvCxnSpPr/>
            <p:nvPr/>
          </p:nvCxnSpPr>
          <p:spPr>
            <a:xfrm>
              <a:off x="1397252" y="2204864"/>
              <a:ext cx="1191595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irge noolkonnektor 22"/>
            <p:cNvCxnSpPr/>
            <p:nvPr/>
          </p:nvCxnSpPr>
          <p:spPr>
            <a:xfrm flipV="1">
              <a:off x="2699792" y="2348881"/>
              <a:ext cx="0" cy="79634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54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7253" y="2090911"/>
              <a:ext cx="1230532" cy="13387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46643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</p:cBhvr>
                                      <p:by x="10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</p:cBhvr>
                                      <p:by x="5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1267200"/>
            <a:ext cx="8532812" cy="510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Discrete</a:t>
            </a:r>
            <a:r>
              <a:rPr lang="et-EE" dirty="0" smtClean="0"/>
              <a:t> </a:t>
            </a:r>
            <a:r>
              <a:rPr lang="et-EE" dirty="0" err="1" smtClean="0"/>
              <a:t>Wavelet</a:t>
            </a:r>
            <a:r>
              <a:rPr lang="et-EE" dirty="0" smtClean="0"/>
              <a:t> </a:t>
            </a:r>
            <a:r>
              <a:rPr lang="et-EE" dirty="0" err="1" smtClean="0"/>
              <a:t>Transform</a:t>
            </a:r>
            <a:endParaRPr lang="et-EE" dirty="0"/>
          </a:p>
        </p:txBody>
      </p:sp>
      <p:graphicFrame>
        <p:nvGraphicFramePr>
          <p:cNvPr id="28" name="Tabel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160959"/>
              </p:ext>
            </p:extLst>
          </p:nvPr>
        </p:nvGraphicFramePr>
        <p:xfrm>
          <a:off x="1115616" y="4509120"/>
          <a:ext cx="160784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78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t-EE" dirty="0" err="1" smtClean="0"/>
                        <a:t>Coefficients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t-EE" dirty="0" err="1" smtClean="0"/>
                        <a:t>Fixed</a:t>
                      </a:r>
                      <a:r>
                        <a:rPr lang="et-EE" dirty="0" smtClean="0"/>
                        <a:t> </a:t>
                      </a:r>
                      <a:r>
                        <a:rPr lang="et-EE" dirty="0" err="1" smtClean="0"/>
                        <a:t>offsets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t-EE" dirty="0" err="1" smtClean="0"/>
                        <a:t>Scale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t-EE" dirty="0" smtClean="0"/>
                        <a:t>Filter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t-EE" dirty="0" err="1" smtClean="0"/>
                        <a:t>Fixed</a:t>
                      </a:r>
                      <a:r>
                        <a:rPr lang="et-EE" dirty="0" smtClean="0"/>
                        <a:t> </a:t>
                      </a:r>
                      <a:r>
                        <a:rPr lang="et-EE" dirty="0" err="1" smtClean="0"/>
                        <a:t>length</a:t>
                      </a:r>
                      <a:endParaRPr lang="et-E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Ristkülik 28"/>
          <p:cNvSpPr/>
          <p:nvPr/>
        </p:nvSpPr>
        <p:spPr>
          <a:xfrm>
            <a:off x="1124262" y="5229200"/>
            <a:ext cx="1593968" cy="792088"/>
          </a:xfrm>
          <a:prstGeom prst="rect">
            <a:avLst/>
          </a:prstGeom>
          <a:solidFill>
            <a:srgbClr val="009329">
              <a:alpha val="30196"/>
            </a:srgb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30" name="Kuupäeva kohatäid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7034-675F-43D2-B474-E96C6187DFF1}" type="datetime1">
              <a:rPr lang="en-GB" smtClean="0"/>
              <a:t>26/09/2013</a:t>
            </a:fld>
            <a:endParaRPr lang="et-EE"/>
          </a:p>
        </p:txBody>
      </p:sp>
      <p:sp>
        <p:nvSpPr>
          <p:cNvPr id="31" name="Jaluse kohatäide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Automatic SDE Event Detection</a:t>
            </a:r>
            <a:endParaRPr lang="et-EE"/>
          </a:p>
        </p:txBody>
      </p:sp>
      <p:sp>
        <p:nvSpPr>
          <p:cNvPr id="32" name="Slaidinumbri kohatäide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75B3F-211E-45B8-B57B-B33C1483B131}" type="slidenum">
              <a:rPr lang="et-EE" smtClean="0"/>
              <a:t>4</a:t>
            </a:fld>
            <a:endParaRPr lang="et-EE"/>
          </a:p>
        </p:txBody>
      </p:sp>
      <p:pic>
        <p:nvPicPr>
          <p:cNvPr id="4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539553" y="2564904"/>
            <a:ext cx="792088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000" y="3284984"/>
            <a:ext cx="792088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2267744" y="1267200"/>
            <a:ext cx="792088" cy="2449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276872"/>
            <a:ext cx="792088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5920" y="3392996"/>
            <a:ext cx="792088" cy="972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392400"/>
            <a:ext cx="792088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517232"/>
            <a:ext cx="792088" cy="486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660232" y="5561944"/>
            <a:ext cx="792088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7465968" y="4838096"/>
            <a:ext cx="792088" cy="83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60000" y="3410703"/>
            <a:ext cx="2008972" cy="81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980" y="1844824"/>
            <a:ext cx="2008972" cy="2304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284984"/>
            <a:ext cx="2008972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6612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Haar </a:t>
            </a:r>
            <a:r>
              <a:rPr lang="et-EE" dirty="0" err="1" smtClean="0"/>
              <a:t>Wavelet</a:t>
            </a:r>
            <a:endParaRPr lang="et-EE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81744"/>
            <a:ext cx="2209800" cy="80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836712"/>
            <a:ext cx="1807468" cy="1355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Kuupäeva kohatäid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43DF-FACB-41F6-922E-59965A26AF70}" type="datetime1">
              <a:rPr lang="en-GB" smtClean="0"/>
              <a:t>26/09/2013</a:t>
            </a:fld>
            <a:endParaRPr lang="et-EE"/>
          </a:p>
        </p:txBody>
      </p:sp>
      <p:sp>
        <p:nvSpPr>
          <p:cNvPr id="7" name="Jaluse kohatäid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Automatic SDE Event Detection</a:t>
            </a:r>
            <a:endParaRPr lang="et-EE"/>
          </a:p>
        </p:txBody>
      </p:sp>
      <p:sp>
        <p:nvSpPr>
          <p:cNvPr id="8" name="Slaidinumbri kohatä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75B3F-211E-45B8-B57B-B33C1483B131}" type="slidenum">
              <a:rPr lang="et-EE" smtClean="0"/>
              <a:t>5</a:t>
            </a:fld>
            <a:endParaRPr lang="et-EE"/>
          </a:p>
        </p:txBody>
      </p:sp>
      <p:sp>
        <p:nvSpPr>
          <p:cNvPr id="9" name="TextBox 8"/>
          <p:cNvSpPr txBox="1"/>
          <p:nvPr/>
        </p:nvSpPr>
        <p:spPr>
          <a:xfrm>
            <a:off x="7661137" y="1992258"/>
            <a:ext cx="1231427" cy="4001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t-EE" sz="2000" dirty="0" err="1" smtClean="0"/>
              <a:t>Lossless</a:t>
            </a:r>
            <a:r>
              <a:rPr lang="et-EE" sz="2000" dirty="0" smtClean="0"/>
              <a:t>!</a:t>
            </a:r>
            <a:endParaRPr lang="et-EE" sz="2000" dirty="0"/>
          </a:p>
        </p:txBody>
      </p:sp>
      <p:pic>
        <p:nvPicPr>
          <p:cNvPr id="2050" name="Picture 2" descr="C:\Users\Siim\Documents\UT\Uurimustöö\Eksperimendid\OSS relative life\msr update 2013 01 21\dwt_example.163.LOC.churn.V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6869" y="1992258"/>
            <a:ext cx="6170262" cy="43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Siim\Documents\UT\Uurimustöö\Eksperimendid\OSS relative life\msr update 2013 01 21\dwt_example.163.LOC.churn.V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6869" y="1992258"/>
            <a:ext cx="6170262" cy="43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Siim\Documents\UT\Uurimustöö\Eksperimendid\OSS relative life\msr update 2013 01 21\dwt_example.163.LOC.churn.V2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6870" y="1989320"/>
            <a:ext cx="6170261" cy="43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C:\Users\Siim\Documents\UT\Uurimustöö\Eksperimendid\OSS relative life\msr update 2013 01 21\dwt_example.163.LOC.churn.V3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6870" y="1992258"/>
            <a:ext cx="6170261" cy="43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Siim\Documents\UT\Uurimustöö\Eksperimendid\OSS relative life\msr update 2013 01 21\dwt_example.163.LOC.churn.V4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6870" y="1992258"/>
            <a:ext cx="6170261" cy="43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Siim\Documents\UT\Uurimustöö\Eksperimendid\OSS relative life\msr update 2013 01 21\dwt_example.163.LOC.churn.V5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6869" y="1974404"/>
            <a:ext cx="6170263" cy="43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7303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Results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Wavelet analysis identified </a:t>
            </a:r>
            <a:r>
              <a:rPr lang="en-GB" sz="3600" b="1" dirty="0" smtClean="0">
                <a:solidFill>
                  <a:schemeClr val="accent1"/>
                </a:solidFill>
              </a:rPr>
              <a:t>998 </a:t>
            </a:r>
            <a:r>
              <a:rPr lang="en-GB" dirty="0" smtClean="0"/>
              <a:t>patterns common to multiple projects.</a:t>
            </a:r>
          </a:p>
          <a:p>
            <a:pPr lvl="1"/>
            <a:r>
              <a:rPr lang="en-GB" dirty="0" smtClean="0"/>
              <a:t>This includes warning signs leading to or indicating the impending end of code evolution in the project.</a:t>
            </a:r>
          </a:p>
          <a:p>
            <a:pPr lvl="1"/>
            <a:r>
              <a:rPr lang="en-GB" dirty="0" smtClean="0"/>
              <a:t>Sudden fluctuations in project attributes are generally signs of problems/abandonment.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0935-9402-4F96-93A0-255B071C3821}" type="datetime1">
              <a:rPr lang="en-GB" smtClean="0"/>
              <a:t>26/09/2013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Automatic SDE Event Detection</a:t>
            </a:r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AAE9B-A34E-4E02-AE0C-E34DA5FD46EC}" type="slidenum">
              <a:rPr lang="et-EE" smtClean="0"/>
              <a:t>6</a:t>
            </a:fld>
            <a:endParaRPr lang="et-EE"/>
          </a:p>
        </p:txBody>
      </p:sp>
      <p:pic>
        <p:nvPicPr>
          <p:cNvPr id="3076" name="Picture 4" descr="C:\Users\Siim\Documents\UT\Uurimustöö\Eksperimendid\OSS relative life\msr update 2013 01 21\dwt_example.163.LOC.churn.V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6869" y="2060848"/>
            <a:ext cx="6170262" cy="43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Vabakuju 20"/>
          <p:cNvSpPr/>
          <p:nvPr/>
        </p:nvSpPr>
        <p:spPr>
          <a:xfrm>
            <a:off x="3745208" y="5015230"/>
            <a:ext cx="392451" cy="158750"/>
          </a:xfrm>
          <a:custGeom>
            <a:avLst/>
            <a:gdLst>
              <a:gd name="connsiteX0" fmla="*/ 0 w 392430"/>
              <a:gd name="connsiteY0" fmla="*/ 158409 h 158409"/>
              <a:gd name="connsiteX1" fmla="*/ 129540 w 392430"/>
              <a:gd name="connsiteY1" fmla="*/ 25059 h 158409"/>
              <a:gd name="connsiteX2" fmla="*/ 251460 w 392430"/>
              <a:gd name="connsiteY2" fmla="*/ 2199 h 158409"/>
              <a:gd name="connsiteX3" fmla="*/ 392430 w 392430"/>
              <a:gd name="connsiteY3" fmla="*/ 2199 h 158409"/>
              <a:gd name="connsiteX0" fmla="*/ 0 w 392430"/>
              <a:gd name="connsiteY0" fmla="*/ 158409 h 158409"/>
              <a:gd name="connsiteX1" fmla="*/ 129540 w 392430"/>
              <a:gd name="connsiteY1" fmla="*/ 25059 h 158409"/>
              <a:gd name="connsiteX2" fmla="*/ 251460 w 392430"/>
              <a:gd name="connsiteY2" fmla="*/ 2199 h 158409"/>
              <a:gd name="connsiteX3" fmla="*/ 392430 w 392430"/>
              <a:gd name="connsiteY3" fmla="*/ 2199 h 158409"/>
              <a:gd name="connsiteX0" fmla="*/ 0 w 392430"/>
              <a:gd name="connsiteY0" fmla="*/ 158409 h 158409"/>
              <a:gd name="connsiteX1" fmla="*/ 129540 w 392430"/>
              <a:gd name="connsiteY1" fmla="*/ 25059 h 158409"/>
              <a:gd name="connsiteX2" fmla="*/ 251460 w 392430"/>
              <a:gd name="connsiteY2" fmla="*/ 2199 h 158409"/>
              <a:gd name="connsiteX3" fmla="*/ 392430 w 392430"/>
              <a:gd name="connsiteY3" fmla="*/ 2199 h 158409"/>
              <a:gd name="connsiteX0" fmla="*/ 0 w 392430"/>
              <a:gd name="connsiteY0" fmla="*/ 158409 h 158409"/>
              <a:gd name="connsiteX1" fmla="*/ 129540 w 392430"/>
              <a:gd name="connsiteY1" fmla="*/ 25059 h 158409"/>
              <a:gd name="connsiteX2" fmla="*/ 251460 w 392430"/>
              <a:gd name="connsiteY2" fmla="*/ 2199 h 158409"/>
              <a:gd name="connsiteX3" fmla="*/ 392430 w 392430"/>
              <a:gd name="connsiteY3" fmla="*/ 2199 h 158409"/>
              <a:gd name="connsiteX0" fmla="*/ 0 w 392430"/>
              <a:gd name="connsiteY0" fmla="*/ 158409 h 158409"/>
              <a:gd name="connsiteX1" fmla="*/ 129540 w 392430"/>
              <a:gd name="connsiteY1" fmla="*/ 25059 h 158409"/>
              <a:gd name="connsiteX2" fmla="*/ 251460 w 392430"/>
              <a:gd name="connsiteY2" fmla="*/ 2199 h 158409"/>
              <a:gd name="connsiteX3" fmla="*/ 392430 w 392430"/>
              <a:gd name="connsiteY3" fmla="*/ 2199 h 158409"/>
              <a:gd name="connsiteX0" fmla="*/ 0 w 392430"/>
              <a:gd name="connsiteY0" fmla="*/ 158409 h 158409"/>
              <a:gd name="connsiteX1" fmla="*/ 129540 w 392430"/>
              <a:gd name="connsiteY1" fmla="*/ 25059 h 158409"/>
              <a:gd name="connsiteX2" fmla="*/ 251460 w 392430"/>
              <a:gd name="connsiteY2" fmla="*/ 2199 h 158409"/>
              <a:gd name="connsiteX3" fmla="*/ 392430 w 392430"/>
              <a:gd name="connsiteY3" fmla="*/ 2199 h 158409"/>
              <a:gd name="connsiteX0" fmla="*/ 0 w 392430"/>
              <a:gd name="connsiteY0" fmla="*/ 158409 h 158409"/>
              <a:gd name="connsiteX1" fmla="*/ 129540 w 392430"/>
              <a:gd name="connsiteY1" fmla="*/ 25059 h 158409"/>
              <a:gd name="connsiteX2" fmla="*/ 251460 w 392430"/>
              <a:gd name="connsiteY2" fmla="*/ 2199 h 158409"/>
              <a:gd name="connsiteX3" fmla="*/ 392430 w 392430"/>
              <a:gd name="connsiteY3" fmla="*/ 2199 h 158409"/>
              <a:gd name="connsiteX0" fmla="*/ 27 w 392457"/>
              <a:gd name="connsiteY0" fmla="*/ 158409 h 158409"/>
              <a:gd name="connsiteX1" fmla="*/ 129567 w 392457"/>
              <a:gd name="connsiteY1" fmla="*/ 25059 h 158409"/>
              <a:gd name="connsiteX2" fmla="*/ 251487 w 392457"/>
              <a:gd name="connsiteY2" fmla="*/ 2199 h 158409"/>
              <a:gd name="connsiteX3" fmla="*/ 392457 w 392457"/>
              <a:gd name="connsiteY3" fmla="*/ 2199 h 158409"/>
              <a:gd name="connsiteX0" fmla="*/ 21 w 392451"/>
              <a:gd name="connsiteY0" fmla="*/ 158409 h 158409"/>
              <a:gd name="connsiteX1" fmla="*/ 129561 w 392451"/>
              <a:gd name="connsiteY1" fmla="*/ 25059 h 158409"/>
              <a:gd name="connsiteX2" fmla="*/ 251481 w 392451"/>
              <a:gd name="connsiteY2" fmla="*/ 2199 h 158409"/>
              <a:gd name="connsiteX3" fmla="*/ 392451 w 392451"/>
              <a:gd name="connsiteY3" fmla="*/ 2199 h 158409"/>
              <a:gd name="connsiteX0" fmla="*/ 21 w 392451"/>
              <a:gd name="connsiteY0" fmla="*/ 158409 h 158409"/>
              <a:gd name="connsiteX1" fmla="*/ 129561 w 392451"/>
              <a:gd name="connsiteY1" fmla="*/ 25059 h 158409"/>
              <a:gd name="connsiteX2" fmla="*/ 251481 w 392451"/>
              <a:gd name="connsiteY2" fmla="*/ 2199 h 158409"/>
              <a:gd name="connsiteX3" fmla="*/ 392451 w 392451"/>
              <a:gd name="connsiteY3" fmla="*/ 2199 h 158409"/>
              <a:gd name="connsiteX0" fmla="*/ 21 w 392451"/>
              <a:gd name="connsiteY0" fmla="*/ 158409 h 158409"/>
              <a:gd name="connsiteX1" fmla="*/ 129561 w 392451"/>
              <a:gd name="connsiteY1" fmla="*/ 25059 h 158409"/>
              <a:gd name="connsiteX2" fmla="*/ 251481 w 392451"/>
              <a:gd name="connsiteY2" fmla="*/ 2199 h 158409"/>
              <a:gd name="connsiteX3" fmla="*/ 392451 w 392451"/>
              <a:gd name="connsiteY3" fmla="*/ 2199 h 158409"/>
              <a:gd name="connsiteX0" fmla="*/ 21 w 392451"/>
              <a:gd name="connsiteY0" fmla="*/ 157057 h 157057"/>
              <a:gd name="connsiteX1" fmla="*/ 129561 w 392451"/>
              <a:gd name="connsiteY1" fmla="*/ 23707 h 157057"/>
              <a:gd name="connsiteX2" fmla="*/ 251481 w 392451"/>
              <a:gd name="connsiteY2" fmla="*/ 847 h 157057"/>
              <a:gd name="connsiteX3" fmla="*/ 392451 w 392451"/>
              <a:gd name="connsiteY3" fmla="*/ 847 h 157057"/>
              <a:gd name="connsiteX0" fmla="*/ 21 w 392451"/>
              <a:gd name="connsiteY0" fmla="*/ 158750 h 158750"/>
              <a:gd name="connsiteX1" fmla="*/ 129561 w 392451"/>
              <a:gd name="connsiteY1" fmla="*/ 25400 h 158750"/>
              <a:gd name="connsiteX2" fmla="*/ 251481 w 392451"/>
              <a:gd name="connsiteY2" fmla="*/ 2540 h 158750"/>
              <a:gd name="connsiteX3" fmla="*/ 392451 w 392451"/>
              <a:gd name="connsiteY3" fmla="*/ 2540 h 15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2451" h="158750">
                <a:moveTo>
                  <a:pt x="21" y="158750"/>
                </a:moveTo>
                <a:cubicBezTo>
                  <a:pt x="-1884" y="158432"/>
                  <a:pt x="129561" y="13335"/>
                  <a:pt x="129561" y="25400"/>
                </a:cubicBezTo>
                <a:cubicBezTo>
                  <a:pt x="129561" y="22225"/>
                  <a:pt x="249576" y="-1270"/>
                  <a:pt x="251481" y="2540"/>
                </a:cubicBezTo>
                <a:cubicBezTo>
                  <a:pt x="261006" y="2540"/>
                  <a:pt x="378163" y="-3175"/>
                  <a:pt x="392451" y="2540"/>
                </a:cubicBezTo>
              </a:path>
            </a:pathLst>
          </a:custGeom>
          <a:noFill/>
          <a:ln w="38100">
            <a:solidFill>
              <a:schemeClr val="bg2">
                <a:lumMod val="50000"/>
              </a:schemeClr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7" name="Vabakuju 26"/>
          <p:cNvSpPr/>
          <p:nvPr/>
        </p:nvSpPr>
        <p:spPr>
          <a:xfrm>
            <a:off x="4788026" y="4141473"/>
            <a:ext cx="392449" cy="269240"/>
          </a:xfrm>
          <a:custGeom>
            <a:avLst/>
            <a:gdLst>
              <a:gd name="connsiteX0" fmla="*/ 0 w 392430"/>
              <a:gd name="connsiteY0" fmla="*/ 158409 h 158409"/>
              <a:gd name="connsiteX1" fmla="*/ 129540 w 392430"/>
              <a:gd name="connsiteY1" fmla="*/ 25059 h 158409"/>
              <a:gd name="connsiteX2" fmla="*/ 251460 w 392430"/>
              <a:gd name="connsiteY2" fmla="*/ 2199 h 158409"/>
              <a:gd name="connsiteX3" fmla="*/ 392430 w 392430"/>
              <a:gd name="connsiteY3" fmla="*/ 2199 h 158409"/>
              <a:gd name="connsiteX0" fmla="*/ 0 w 392430"/>
              <a:gd name="connsiteY0" fmla="*/ 158409 h 158409"/>
              <a:gd name="connsiteX1" fmla="*/ 129540 w 392430"/>
              <a:gd name="connsiteY1" fmla="*/ 25059 h 158409"/>
              <a:gd name="connsiteX2" fmla="*/ 251460 w 392430"/>
              <a:gd name="connsiteY2" fmla="*/ 2199 h 158409"/>
              <a:gd name="connsiteX3" fmla="*/ 392430 w 392430"/>
              <a:gd name="connsiteY3" fmla="*/ 2199 h 158409"/>
              <a:gd name="connsiteX0" fmla="*/ 0 w 392430"/>
              <a:gd name="connsiteY0" fmla="*/ 158409 h 158409"/>
              <a:gd name="connsiteX1" fmla="*/ 129540 w 392430"/>
              <a:gd name="connsiteY1" fmla="*/ 25059 h 158409"/>
              <a:gd name="connsiteX2" fmla="*/ 251460 w 392430"/>
              <a:gd name="connsiteY2" fmla="*/ 2199 h 158409"/>
              <a:gd name="connsiteX3" fmla="*/ 392430 w 392430"/>
              <a:gd name="connsiteY3" fmla="*/ 2199 h 158409"/>
              <a:gd name="connsiteX0" fmla="*/ 0 w 392430"/>
              <a:gd name="connsiteY0" fmla="*/ 158409 h 158409"/>
              <a:gd name="connsiteX1" fmla="*/ 129540 w 392430"/>
              <a:gd name="connsiteY1" fmla="*/ 25059 h 158409"/>
              <a:gd name="connsiteX2" fmla="*/ 251460 w 392430"/>
              <a:gd name="connsiteY2" fmla="*/ 2199 h 158409"/>
              <a:gd name="connsiteX3" fmla="*/ 392430 w 392430"/>
              <a:gd name="connsiteY3" fmla="*/ 2199 h 158409"/>
              <a:gd name="connsiteX0" fmla="*/ 0 w 392430"/>
              <a:gd name="connsiteY0" fmla="*/ 158409 h 158409"/>
              <a:gd name="connsiteX1" fmla="*/ 129540 w 392430"/>
              <a:gd name="connsiteY1" fmla="*/ 25059 h 158409"/>
              <a:gd name="connsiteX2" fmla="*/ 251460 w 392430"/>
              <a:gd name="connsiteY2" fmla="*/ 2199 h 158409"/>
              <a:gd name="connsiteX3" fmla="*/ 392430 w 392430"/>
              <a:gd name="connsiteY3" fmla="*/ 2199 h 158409"/>
              <a:gd name="connsiteX0" fmla="*/ 0 w 392430"/>
              <a:gd name="connsiteY0" fmla="*/ 158409 h 158409"/>
              <a:gd name="connsiteX1" fmla="*/ 129540 w 392430"/>
              <a:gd name="connsiteY1" fmla="*/ 25059 h 158409"/>
              <a:gd name="connsiteX2" fmla="*/ 251460 w 392430"/>
              <a:gd name="connsiteY2" fmla="*/ 2199 h 158409"/>
              <a:gd name="connsiteX3" fmla="*/ 392430 w 392430"/>
              <a:gd name="connsiteY3" fmla="*/ 2199 h 158409"/>
              <a:gd name="connsiteX0" fmla="*/ 0 w 392430"/>
              <a:gd name="connsiteY0" fmla="*/ 158409 h 158409"/>
              <a:gd name="connsiteX1" fmla="*/ 129540 w 392430"/>
              <a:gd name="connsiteY1" fmla="*/ 25059 h 158409"/>
              <a:gd name="connsiteX2" fmla="*/ 251460 w 392430"/>
              <a:gd name="connsiteY2" fmla="*/ 2199 h 158409"/>
              <a:gd name="connsiteX3" fmla="*/ 392430 w 392430"/>
              <a:gd name="connsiteY3" fmla="*/ 2199 h 158409"/>
              <a:gd name="connsiteX0" fmla="*/ 27 w 392457"/>
              <a:gd name="connsiteY0" fmla="*/ 158409 h 158409"/>
              <a:gd name="connsiteX1" fmla="*/ 129567 w 392457"/>
              <a:gd name="connsiteY1" fmla="*/ 25059 h 158409"/>
              <a:gd name="connsiteX2" fmla="*/ 251487 w 392457"/>
              <a:gd name="connsiteY2" fmla="*/ 2199 h 158409"/>
              <a:gd name="connsiteX3" fmla="*/ 392457 w 392457"/>
              <a:gd name="connsiteY3" fmla="*/ 2199 h 158409"/>
              <a:gd name="connsiteX0" fmla="*/ 21 w 392451"/>
              <a:gd name="connsiteY0" fmla="*/ 158409 h 158409"/>
              <a:gd name="connsiteX1" fmla="*/ 129561 w 392451"/>
              <a:gd name="connsiteY1" fmla="*/ 25059 h 158409"/>
              <a:gd name="connsiteX2" fmla="*/ 251481 w 392451"/>
              <a:gd name="connsiteY2" fmla="*/ 2199 h 158409"/>
              <a:gd name="connsiteX3" fmla="*/ 392451 w 392451"/>
              <a:gd name="connsiteY3" fmla="*/ 2199 h 158409"/>
              <a:gd name="connsiteX0" fmla="*/ 21 w 392451"/>
              <a:gd name="connsiteY0" fmla="*/ 158409 h 158409"/>
              <a:gd name="connsiteX1" fmla="*/ 129561 w 392451"/>
              <a:gd name="connsiteY1" fmla="*/ 25059 h 158409"/>
              <a:gd name="connsiteX2" fmla="*/ 251481 w 392451"/>
              <a:gd name="connsiteY2" fmla="*/ 2199 h 158409"/>
              <a:gd name="connsiteX3" fmla="*/ 392451 w 392451"/>
              <a:gd name="connsiteY3" fmla="*/ 2199 h 158409"/>
              <a:gd name="connsiteX0" fmla="*/ 21 w 392451"/>
              <a:gd name="connsiteY0" fmla="*/ 158409 h 158409"/>
              <a:gd name="connsiteX1" fmla="*/ 129561 w 392451"/>
              <a:gd name="connsiteY1" fmla="*/ 25059 h 158409"/>
              <a:gd name="connsiteX2" fmla="*/ 251481 w 392451"/>
              <a:gd name="connsiteY2" fmla="*/ 2199 h 158409"/>
              <a:gd name="connsiteX3" fmla="*/ 392451 w 392451"/>
              <a:gd name="connsiteY3" fmla="*/ 2199 h 158409"/>
              <a:gd name="connsiteX0" fmla="*/ 21 w 392451"/>
              <a:gd name="connsiteY0" fmla="*/ 157057 h 157057"/>
              <a:gd name="connsiteX1" fmla="*/ 129561 w 392451"/>
              <a:gd name="connsiteY1" fmla="*/ 23707 h 157057"/>
              <a:gd name="connsiteX2" fmla="*/ 251481 w 392451"/>
              <a:gd name="connsiteY2" fmla="*/ 847 h 157057"/>
              <a:gd name="connsiteX3" fmla="*/ 392451 w 392451"/>
              <a:gd name="connsiteY3" fmla="*/ 847 h 157057"/>
              <a:gd name="connsiteX0" fmla="*/ 21 w 392451"/>
              <a:gd name="connsiteY0" fmla="*/ 158750 h 158750"/>
              <a:gd name="connsiteX1" fmla="*/ 129561 w 392451"/>
              <a:gd name="connsiteY1" fmla="*/ 25400 h 158750"/>
              <a:gd name="connsiteX2" fmla="*/ 251481 w 392451"/>
              <a:gd name="connsiteY2" fmla="*/ 2540 h 158750"/>
              <a:gd name="connsiteX3" fmla="*/ 392451 w 392451"/>
              <a:gd name="connsiteY3" fmla="*/ 2540 h 158750"/>
              <a:gd name="connsiteX0" fmla="*/ 21 w 392451"/>
              <a:gd name="connsiteY0" fmla="*/ 269240 h 269240"/>
              <a:gd name="connsiteX1" fmla="*/ 129561 w 392451"/>
              <a:gd name="connsiteY1" fmla="*/ 25400 h 269240"/>
              <a:gd name="connsiteX2" fmla="*/ 251481 w 392451"/>
              <a:gd name="connsiteY2" fmla="*/ 2540 h 269240"/>
              <a:gd name="connsiteX3" fmla="*/ 392451 w 392451"/>
              <a:gd name="connsiteY3" fmla="*/ 2540 h 269240"/>
              <a:gd name="connsiteX0" fmla="*/ 19 w 392449"/>
              <a:gd name="connsiteY0" fmla="*/ 269240 h 269240"/>
              <a:gd name="connsiteX1" fmla="*/ 140989 w 392449"/>
              <a:gd name="connsiteY1" fmla="*/ 55880 h 269240"/>
              <a:gd name="connsiteX2" fmla="*/ 251479 w 392449"/>
              <a:gd name="connsiteY2" fmla="*/ 2540 h 269240"/>
              <a:gd name="connsiteX3" fmla="*/ 392449 w 392449"/>
              <a:gd name="connsiteY3" fmla="*/ 2540 h 269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2449" h="269240">
                <a:moveTo>
                  <a:pt x="19" y="269240"/>
                </a:moveTo>
                <a:cubicBezTo>
                  <a:pt x="-1886" y="268922"/>
                  <a:pt x="140989" y="43815"/>
                  <a:pt x="140989" y="55880"/>
                </a:cubicBezTo>
                <a:cubicBezTo>
                  <a:pt x="140989" y="52705"/>
                  <a:pt x="249574" y="-1270"/>
                  <a:pt x="251479" y="2540"/>
                </a:cubicBezTo>
                <a:cubicBezTo>
                  <a:pt x="261004" y="2540"/>
                  <a:pt x="378161" y="-3175"/>
                  <a:pt x="392449" y="2540"/>
                </a:cubicBezTo>
              </a:path>
            </a:pathLst>
          </a:custGeom>
          <a:noFill/>
          <a:ln w="38100">
            <a:solidFill>
              <a:schemeClr val="bg2">
                <a:lumMod val="50000"/>
              </a:schemeClr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8" name="Vabakuju 27"/>
          <p:cNvSpPr/>
          <p:nvPr/>
        </p:nvSpPr>
        <p:spPr>
          <a:xfrm>
            <a:off x="6272896" y="3645024"/>
            <a:ext cx="392449" cy="269240"/>
          </a:xfrm>
          <a:custGeom>
            <a:avLst/>
            <a:gdLst>
              <a:gd name="connsiteX0" fmla="*/ 0 w 392430"/>
              <a:gd name="connsiteY0" fmla="*/ 158409 h 158409"/>
              <a:gd name="connsiteX1" fmla="*/ 129540 w 392430"/>
              <a:gd name="connsiteY1" fmla="*/ 25059 h 158409"/>
              <a:gd name="connsiteX2" fmla="*/ 251460 w 392430"/>
              <a:gd name="connsiteY2" fmla="*/ 2199 h 158409"/>
              <a:gd name="connsiteX3" fmla="*/ 392430 w 392430"/>
              <a:gd name="connsiteY3" fmla="*/ 2199 h 158409"/>
              <a:gd name="connsiteX0" fmla="*/ 0 w 392430"/>
              <a:gd name="connsiteY0" fmla="*/ 158409 h 158409"/>
              <a:gd name="connsiteX1" fmla="*/ 129540 w 392430"/>
              <a:gd name="connsiteY1" fmla="*/ 25059 h 158409"/>
              <a:gd name="connsiteX2" fmla="*/ 251460 w 392430"/>
              <a:gd name="connsiteY2" fmla="*/ 2199 h 158409"/>
              <a:gd name="connsiteX3" fmla="*/ 392430 w 392430"/>
              <a:gd name="connsiteY3" fmla="*/ 2199 h 158409"/>
              <a:gd name="connsiteX0" fmla="*/ 0 w 392430"/>
              <a:gd name="connsiteY0" fmla="*/ 158409 h 158409"/>
              <a:gd name="connsiteX1" fmla="*/ 129540 w 392430"/>
              <a:gd name="connsiteY1" fmla="*/ 25059 h 158409"/>
              <a:gd name="connsiteX2" fmla="*/ 251460 w 392430"/>
              <a:gd name="connsiteY2" fmla="*/ 2199 h 158409"/>
              <a:gd name="connsiteX3" fmla="*/ 392430 w 392430"/>
              <a:gd name="connsiteY3" fmla="*/ 2199 h 158409"/>
              <a:gd name="connsiteX0" fmla="*/ 0 w 392430"/>
              <a:gd name="connsiteY0" fmla="*/ 158409 h 158409"/>
              <a:gd name="connsiteX1" fmla="*/ 129540 w 392430"/>
              <a:gd name="connsiteY1" fmla="*/ 25059 h 158409"/>
              <a:gd name="connsiteX2" fmla="*/ 251460 w 392430"/>
              <a:gd name="connsiteY2" fmla="*/ 2199 h 158409"/>
              <a:gd name="connsiteX3" fmla="*/ 392430 w 392430"/>
              <a:gd name="connsiteY3" fmla="*/ 2199 h 158409"/>
              <a:gd name="connsiteX0" fmla="*/ 0 w 392430"/>
              <a:gd name="connsiteY0" fmla="*/ 158409 h 158409"/>
              <a:gd name="connsiteX1" fmla="*/ 129540 w 392430"/>
              <a:gd name="connsiteY1" fmla="*/ 25059 h 158409"/>
              <a:gd name="connsiteX2" fmla="*/ 251460 w 392430"/>
              <a:gd name="connsiteY2" fmla="*/ 2199 h 158409"/>
              <a:gd name="connsiteX3" fmla="*/ 392430 w 392430"/>
              <a:gd name="connsiteY3" fmla="*/ 2199 h 158409"/>
              <a:gd name="connsiteX0" fmla="*/ 0 w 392430"/>
              <a:gd name="connsiteY0" fmla="*/ 158409 h 158409"/>
              <a:gd name="connsiteX1" fmla="*/ 129540 w 392430"/>
              <a:gd name="connsiteY1" fmla="*/ 25059 h 158409"/>
              <a:gd name="connsiteX2" fmla="*/ 251460 w 392430"/>
              <a:gd name="connsiteY2" fmla="*/ 2199 h 158409"/>
              <a:gd name="connsiteX3" fmla="*/ 392430 w 392430"/>
              <a:gd name="connsiteY3" fmla="*/ 2199 h 158409"/>
              <a:gd name="connsiteX0" fmla="*/ 0 w 392430"/>
              <a:gd name="connsiteY0" fmla="*/ 158409 h 158409"/>
              <a:gd name="connsiteX1" fmla="*/ 129540 w 392430"/>
              <a:gd name="connsiteY1" fmla="*/ 25059 h 158409"/>
              <a:gd name="connsiteX2" fmla="*/ 251460 w 392430"/>
              <a:gd name="connsiteY2" fmla="*/ 2199 h 158409"/>
              <a:gd name="connsiteX3" fmla="*/ 392430 w 392430"/>
              <a:gd name="connsiteY3" fmla="*/ 2199 h 158409"/>
              <a:gd name="connsiteX0" fmla="*/ 27 w 392457"/>
              <a:gd name="connsiteY0" fmla="*/ 158409 h 158409"/>
              <a:gd name="connsiteX1" fmla="*/ 129567 w 392457"/>
              <a:gd name="connsiteY1" fmla="*/ 25059 h 158409"/>
              <a:gd name="connsiteX2" fmla="*/ 251487 w 392457"/>
              <a:gd name="connsiteY2" fmla="*/ 2199 h 158409"/>
              <a:gd name="connsiteX3" fmla="*/ 392457 w 392457"/>
              <a:gd name="connsiteY3" fmla="*/ 2199 h 158409"/>
              <a:gd name="connsiteX0" fmla="*/ 21 w 392451"/>
              <a:gd name="connsiteY0" fmla="*/ 158409 h 158409"/>
              <a:gd name="connsiteX1" fmla="*/ 129561 w 392451"/>
              <a:gd name="connsiteY1" fmla="*/ 25059 h 158409"/>
              <a:gd name="connsiteX2" fmla="*/ 251481 w 392451"/>
              <a:gd name="connsiteY2" fmla="*/ 2199 h 158409"/>
              <a:gd name="connsiteX3" fmla="*/ 392451 w 392451"/>
              <a:gd name="connsiteY3" fmla="*/ 2199 h 158409"/>
              <a:gd name="connsiteX0" fmla="*/ 21 w 392451"/>
              <a:gd name="connsiteY0" fmla="*/ 158409 h 158409"/>
              <a:gd name="connsiteX1" fmla="*/ 129561 w 392451"/>
              <a:gd name="connsiteY1" fmla="*/ 25059 h 158409"/>
              <a:gd name="connsiteX2" fmla="*/ 251481 w 392451"/>
              <a:gd name="connsiteY2" fmla="*/ 2199 h 158409"/>
              <a:gd name="connsiteX3" fmla="*/ 392451 w 392451"/>
              <a:gd name="connsiteY3" fmla="*/ 2199 h 158409"/>
              <a:gd name="connsiteX0" fmla="*/ 21 w 392451"/>
              <a:gd name="connsiteY0" fmla="*/ 158409 h 158409"/>
              <a:gd name="connsiteX1" fmla="*/ 129561 w 392451"/>
              <a:gd name="connsiteY1" fmla="*/ 25059 h 158409"/>
              <a:gd name="connsiteX2" fmla="*/ 251481 w 392451"/>
              <a:gd name="connsiteY2" fmla="*/ 2199 h 158409"/>
              <a:gd name="connsiteX3" fmla="*/ 392451 w 392451"/>
              <a:gd name="connsiteY3" fmla="*/ 2199 h 158409"/>
              <a:gd name="connsiteX0" fmla="*/ 21 w 392451"/>
              <a:gd name="connsiteY0" fmla="*/ 157057 h 157057"/>
              <a:gd name="connsiteX1" fmla="*/ 129561 w 392451"/>
              <a:gd name="connsiteY1" fmla="*/ 23707 h 157057"/>
              <a:gd name="connsiteX2" fmla="*/ 251481 w 392451"/>
              <a:gd name="connsiteY2" fmla="*/ 847 h 157057"/>
              <a:gd name="connsiteX3" fmla="*/ 392451 w 392451"/>
              <a:gd name="connsiteY3" fmla="*/ 847 h 157057"/>
              <a:gd name="connsiteX0" fmla="*/ 21 w 392451"/>
              <a:gd name="connsiteY0" fmla="*/ 158750 h 158750"/>
              <a:gd name="connsiteX1" fmla="*/ 129561 w 392451"/>
              <a:gd name="connsiteY1" fmla="*/ 25400 h 158750"/>
              <a:gd name="connsiteX2" fmla="*/ 251481 w 392451"/>
              <a:gd name="connsiteY2" fmla="*/ 2540 h 158750"/>
              <a:gd name="connsiteX3" fmla="*/ 392451 w 392451"/>
              <a:gd name="connsiteY3" fmla="*/ 2540 h 158750"/>
              <a:gd name="connsiteX0" fmla="*/ 21 w 392451"/>
              <a:gd name="connsiteY0" fmla="*/ 269240 h 269240"/>
              <a:gd name="connsiteX1" fmla="*/ 129561 w 392451"/>
              <a:gd name="connsiteY1" fmla="*/ 25400 h 269240"/>
              <a:gd name="connsiteX2" fmla="*/ 251481 w 392451"/>
              <a:gd name="connsiteY2" fmla="*/ 2540 h 269240"/>
              <a:gd name="connsiteX3" fmla="*/ 392451 w 392451"/>
              <a:gd name="connsiteY3" fmla="*/ 2540 h 269240"/>
              <a:gd name="connsiteX0" fmla="*/ 19 w 392449"/>
              <a:gd name="connsiteY0" fmla="*/ 269240 h 269240"/>
              <a:gd name="connsiteX1" fmla="*/ 140989 w 392449"/>
              <a:gd name="connsiteY1" fmla="*/ 55880 h 269240"/>
              <a:gd name="connsiteX2" fmla="*/ 251479 w 392449"/>
              <a:gd name="connsiteY2" fmla="*/ 2540 h 269240"/>
              <a:gd name="connsiteX3" fmla="*/ 392449 w 392449"/>
              <a:gd name="connsiteY3" fmla="*/ 2540 h 269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2449" h="269240">
                <a:moveTo>
                  <a:pt x="19" y="269240"/>
                </a:moveTo>
                <a:cubicBezTo>
                  <a:pt x="-1886" y="268922"/>
                  <a:pt x="140989" y="43815"/>
                  <a:pt x="140989" y="55880"/>
                </a:cubicBezTo>
                <a:cubicBezTo>
                  <a:pt x="140989" y="52705"/>
                  <a:pt x="249574" y="-1270"/>
                  <a:pt x="251479" y="2540"/>
                </a:cubicBezTo>
                <a:cubicBezTo>
                  <a:pt x="261004" y="2540"/>
                  <a:pt x="378161" y="-3175"/>
                  <a:pt x="392449" y="2540"/>
                </a:cubicBezTo>
              </a:path>
            </a:pathLst>
          </a:custGeom>
          <a:noFill/>
          <a:ln w="38100">
            <a:solidFill>
              <a:schemeClr val="bg2">
                <a:lumMod val="50000"/>
              </a:schemeClr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7" name="Ristkülik 16"/>
          <p:cNvSpPr/>
          <p:nvPr/>
        </p:nvSpPr>
        <p:spPr>
          <a:xfrm>
            <a:off x="3743325" y="2060848"/>
            <a:ext cx="396627" cy="4320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4" name="Ristkülik 23"/>
          <p:cNvSpPr/>
          <p:nvPr/>
        </p:nvSpPr>
        <p:spPr>
          <a:xfrm>
            <a:off x="4788024" y="2060848"/>
            <a:ext cx="396627" cy="4320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5" name="Ristkülik 24"/>
          <p:cNvSpPr/>
          <p:nvPr/>
        </p:nvSpPr>
        <p:spPr>
          <a:xfrm>
            <a:off x="6272896" y="2060848"/>
            <a:ext cx="396627" cy="4320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pic>
        <p:nvPicPr>
          <p:cNvPr id="3077" name="Picture 5" descr="C:\Users\Siim\Documents\UT\Uurimustöö\Eksperimendid\OSS relative life\msr update 2013 01 21\dwt_example.163.LOC.churn.V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6869" y="2060848"/>
            <a:ext cx="6170262" cy="43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Vabakuju 29"/>
          <p:cNvSpPr/>
          <p:nvPr/>
        </p:nvSpPr>
        <p:spPr>
          <a:xfrm>
            <a:off x="3424422" y="4999307"/>
            <a:ext cx="823759" cy="483282"/>
          </a:xfrm>
          <a:custGeom>
            <a:avLst/>
            <a:gdLst>
              <a:gd name="connsiteX0" fmla="*/ 0 w 392430"/>
              <a:gd name="connsiteY0" fmla="*/ 158409 h 158409"/>
              <a:gd name="connsiteX1" fmla="*/ 129540 w 392430"/>
              <a:gd name="connsiteY1" fmla="*/ 25059 h 158409"/>
              <a:gd name="connsiteX2" fmla="*/ 251460 w 392430"/>
              <a:gd name="connsiteY2" fmla="*/ 2199 h 158409"/>
              <a:gd name="connsiteX3" fmla="*/ 392430 w 392430"/>
              <a:gd name="connsiteY3" fmla="*/ 2199 h 158409"/>
              <a:gd name="connsiteX0" fmla="*/ 0 w 392430"/>
              <a:gd name="connsiteY0" fmla="*/ 158409 h 158409"/>
              <a:gd name="connsiteX1" fmla="*/ 129540 w 392430"/>
              <a:gd name="connsiteY1" fmla="*/ 25059 h 158409"/>
              <a:gd name="connsiteX2" fmla="*/ 251460 w 392430"/>
              <a:gd name="connsiteY2" fmla="*/ 2199 h 158409"/>
              <a:gd name="connsiteX3" fmla="*/ 392430 w 392430"/>
              <a:gd name="connsiteY3" fmla="*/ 2199 h 158409"/>
              <a:gd name="connsiteX0" fmla="*/ 0 w 392430"/>
              <a:gd name="connsiteY0" fmla="*/ 158409 h 158409"/>
              <a:gd name="connsiteX1" fmla="*/ 129540 w 392430"/>
              <a:gd name="connsiteY1" fmla="*/ 25059 h 158409"/>
              <a:gd name="connsiteX2" fmla="*/ 251460 w 392430"/>
              <a:gd name="connsiteY2" fmla="*/ 2199 h 158409"/>
              <a:gd name="connsiteX3" fmla="*/ 392430 w 392430"/>
              <a:gd name="connsiteY3" fmla="*/ 2199 h 158409"/>
              <a:gd name="connsiteX0" fmla="*/ 0 w 392430"/>
              <a:gd name="connsiteY0" fmla="*/ 158409 h 158409"/>
              <a:gd name="connsiteX1" fmla="*/ 129540 w 392430"/>
              <a:gd name="connsiteY1" fmla="*/ 25059 h 158409"/>
              <a:gd name="connsiteX2" fmla="*/ 251460 w 392430"/>
              <a:gd name="connsiteY2" fmla="*/ 2199 h 158409"/>
              <a:gd name="connsiteX3" fmla="*/ 392430 w 392430"/>
              <a:gd name="connsiteY3" fmla="*/ 2199 h 158409"/>
              <a:gd name="connsiteX0" fmla="*/ 0 w 392430"/>
              <a:gd name="connsiteY0" fmla="*/ 158409 h 158409"/>
              <a:gd name="connsiteX1" fmla="*/ 129540 w 392430"/>
              <a:gd name="connsiteY1" fmla="*/ 25059 h 158409"/>
              <a:gd name="connsiteX2" fmla="*/ 251460 w 392430"/>
              <a:gd name="connsiteY2" fmla="*/ 2199 h 158409"/>
              <a:gd name="connsiteX3" fmla="*/ 392430 w 392430"/>
              <a:gd name="connsiteY3" fmla="*/ 2199 h 158409"/>
              <a:gd name="connsiteX0" fmla="*/ 0 w 392430"/>
              <a:gd name="connsiteY0" fmla="*/ 158409 h 158409"/>
              <a:gd name="connsiteX1" fmla="*/ 129540 w 392430"/>
              <a:gd name="connsiteY1" fmla="*/ 25059 h 158409"/>
              <a:gd name="connsiteX2" fmla="*/ 251460 w 392430"/>
              <a:gd name="connsiteY2" fmla="*/ 2199 h 158409"/>
              <a:gd name="connsiteX3" fmla="*/ 392430 w 392430"/>
              <a:gd name="connsiteY3" fmla="*/ 2199 h 158409"/>
              <a:gd name="connsiteX0" fmla="*/ 0 w 392430"/>
              <a:gd name="connsiteY0" fmla="*/ 158409 h 158409"/>
              <a:gd name="connsiteX1" fmla="*/ 129540 w 392430"/>
              <a:gd name="connsiteY1" fmla="*/ 25059 h 158409"/>
              <a:gd name="connsiteX2" fmla="*/ 251460 w 392430"/>
              <a:gd name="connsiteY2" fmla="*/ 2199 h 158409"/>
              <a:gd name="connsiteX3" fmla="*/ 392430 w 392430"/>
              <a:gd name="connsiteY3" fmla="*/ 2199 h 158409"/>
              <a:gd name="connsiteX0" fmla="*/ 27 w 392457"/>
              <a:gd name="connsiteY0" fmla="*/ 158409 h 158409"/>
              <a:gd name="connsiteX1" fmla="*/ 129567 w 392457"/>
              <a:gd name="connsiteY1" fmla="*/ 25059 h 158409"/>
              <a:gd name="connsiteX2" fmla="*/ 251487 w 392457"/>
              <a:gd name="connsiteY2" fmla="*/ 2199 h 158409"/>
              <a:gd name="connsiteX3" fmla="*/ 392457 w 392457"/>
              <a:gd name="connsiteY3" fmla="*/ 2199 h 158409"/>
              <a:gd name="connsiteX0" fmla="*/ 21 w 392451"/>
              <a:gd name="connsiteY0" fmla="*/ 158409 h 158409"/>
              <a:gd name="connsiteX1" fmla="*/ 129561 w 392451"/>
              <a:gd name="connsiteY1" fmla="*/ 25059 h 158409"/>
              <a:gd name="connsiteX2" fmla="*/ 251481 w 392451"/>
              <a:gd name="connsiteY2" fmla="*/ 2199 h 158409"/>
              <a:gd name="connsiteX3" fmla="*/ 392451 w 392451"/>
              <a:gd name="connsiteY3" fmla="*/ 2199 h 158409"/>
              <a:gd name="connsiteX0" fmla="*/ 21 w 392451"/>
              <a:gd name="connsiteY0" fmla="*/ 158409 h 158409"/>
              <a:gd name="connsiteX1" fmla="*/ 129561 w 392451"/>
              <a:gd name="connsiteY1" fmla="*/ 25059 h 158409"/>
              <a:gd name="connsiteX2" fmla="*/ 251481 w 392451"/>
              <a:gd name="connsiteY2" fmla="*/ 2199 h 158409"/>
              <a:gd name="connsiteX3" fmla="*/ 392451 w 392451"/>
              <a:gd name="connsiteY3" fmla="*/ 2199 h 158409"/>
              <a:gd name="connsiteX0" fmla="*/ 21 w 392451"/>
              <a:gd name="connsiteY0" fmla="*/ 158409 h 158409"/>
              <a:gd name="connsiteX1" fmla="*/ 129561 w 392451"/>
              <a:gd name="connsiteY1" fmla="*/ 25059 h 158409"/>
              <a:gd name="connsiteX2" fmla="*/ 251481 w 392451"/>
              <a:gd name="connsiteY2" fmla="*/ 2199 h 158409"/>
              <a:gd name="connsiteX3" fmla="*/ 392451 w 392451"/>
              <a:gd name="connsiteY3" fmla="*/ 2199 h 158409"/>
              <a:gd name="connsiteX0" fmla="*/ 21 w 392451"/>
              <a:gd name="connsiteY0" fmla="*/ 157057 h 157057"/>
              <a:gd name="connsiteX1" fmla="*/ 129561 w 392451"/>
              <a:gd name="connsiteY1" fmla="*/ 23707 h 157057"/>
              <a:gd name="connsiteX2" fmla="*/ 251481 w 392451"/>
              <a:gd name="connsiteY2" fmla="*/ 847 h 157057"/>
              <a:gd name="connsiteX3" fmla="*/ 392451 w 392451"/>
              <a:gd name="connsiteY3" fmla="*/ 847 h 157057"/>
              <a:gd name="connsiteX0" fmla="*/ 21 w 392451"/>
              <a:gd name="connsiteY0" fmla="*/ 158750 h 158750"/>
              <a:gd name="connsiteX1" fmla="*/ 129561 w 392451"/>
              <a:gd name="connsiteY1" fmla="*/ 25400 h 158750"/>
              <a:gd name="connsiteX2" fmla="*/ 251481 w 392451"/>
              <a:gd name="connsiteY2" fmla="*/ 2540 h 158750"/>
              <a:gd name="connsiteX3" fmla="*/ 392451 w 392451"/>
              <a:gd name="connsiteY3" fmla="*/ 2540 h 158750"/>
              <a:gd name="connsiteX0" fmla="*/ 21 w 392451"/>
              <a:gd name="connsiteY0" fmla="*/ 269240 h 269240"/>
              <a:gd name="connsiteX1" fmla="*/ 129561 w 392451"/>
              <a:gd name="connsiteY1" fmla="*/ 25400 h 269240"/>
              <a:gd name="connsiteX2" fmla="*/ 251481 w 392451"/>
              <a:gd name="connsiteY2" fmla="*/ 2540 h 269240"/>
              <a:gd name="connsiteX3" fmla="*/ 392451 w 392451"/>
              <a:gd name="connsiteY3" fmla="*/ 2540 h 269240"/>
              <a:gd name="connsiteX0" fmla="*/ 19 w 392449"/>
              <a:gd name="connsiteY0" fmla="*/ 269240 h 269240"/>
              <a:gd name="connsiteX1" fmla="*/ 140989 w 392449"/>
              <a:gd name="connsiteY1" fmla="*/ 55880 h 269240"/>
              <a:gd name="connsiteX2" fmla="*/ 251479 w 392449"/>
              <a:gd name="connsiteY2" fmla="*/ 2540 h 269240"/>
              <a:gd name="connsiteX3" fmla="*/ 392449 w 392449"/>
              <a:gd name="connsiteY3" fmla="*/ 2540 h 269240"/>
              <a:gd name="connsiteX0" fmla="*/ 19 w 392449"/>
              <a:gd name="connsiteY0" fmla="*/ 269240 h 269240"/>
              <a:gd name="connsiteX1" fmla="*/ 140989 w 392449"/>
              <a:gd name="connsiteY1" fmla="*/ 99586 h 269240"/>
              <a:gd name="connsiteX2" fmla="*/ 251479 w 392449"/>
              <a:gd name="connsiteY2" fmla="*/ 2540 h 269240"/>
              <a:gd name="connsiteX3" fmla="*/ 392449 w 392449"/>
              <a:gd name="connsiteY3" fmla="*/ 2540 h 269240"/>
              <a:gd name="connsiteX0" fmla="*/ 19 w 392449"/>
              <a:gd name="connsiteY0" fmla="*/ 268454 h 268454"/>
              <a:gd name="connsiteX1" fmla="*/ 140989 w 392449"/>
              <a:gd name="connsiteY1" fmla="*/ 98800 h 268454"/>
              <a:gd name="connsiteX2" fmla="*/ 251479 w 392449"/>
              <a:gd name="connsiteY2" fmla="*/ 6124 h 268454"/>
              <a:gd name="connsiteX3" fmla="*/ 392449 w 392449"/>
              <a:gd name="connsiteY3" fmla="*/ 1754 h 268454"/>
              <a:gd name="connsiteX0" fmla="*/ 19 w 394273"/>
              <a:gd name="connsiteY0" fmla="*/ 276521 h 276521"/>
              <a:gd name="connsiteX1" fmla="*/ 140989 w 394273"/>
              <a:gd name="connsiteY1" fmla="*/ 106867 h 276521"/>
              <a:gd name="connsiteX2" fmla="*/ 251479 w 394273"/>
              <a:gd name="connsiteY2" fmla="*/ 14191 h 276521"/>
              <a:gd name="connsiteX3" fmla="*/ 394273 w 394273"/>
              <a:gd name="connsiteY3" fmla="*/ 1080 h 276521"/>
              <a:gd name="connsiteX0" fmla="*/ 20 w 394274"/>
              <a:gd name="connsiteY0" fmla="*/ 276521 h 276521"/>
              <a:gd name="connsiteX1" fmla="*/ 128225 w 394274"/>
              <a:gd name="connsiteY1" fmla="*/ 113423 h 276521"/>
              <a:gd name="connsiteX2" fmla="*/ 251480 w 394274"/>
              <a:gd name="connsiteY2" fmla="*/ 14191 h 276521"/>
              <a:gd name="connsiteX3" fmla="*/ 394274 w 394274"/>
              <a:gd name="connsiteY3" fmla="*/ 1080 h 276521"/>
              <a:gd name="connsiteX0" fmla="*/ 20 w 394274"/>
              <a:gd name="connsiteY0" fmla="*/ 277194 h 277194"/>
              <a:gd name="connsiteX1" fmla="*/ 128225 w 394274"/>
              <a:gd name="connsiteY1" fmla="*/ 114096 h 277194"/>
              <a:gd name="connsiteX2" fmla="*/ 251480 w 394274"/>
              <a:gd name="connsiteY2" fmla="*/ 6123 h 277194"/>
              <a:gd name="connsiteX3" fmla="*/ 394274 w 394274"/>
              <a:gd name="connsiteY3" fmla="*/ 1753 h 277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4274" h="277194">
                <a:moveTo>
                  <a:pt x="20" y="277194"/>
                </a:moveTo>
                <a:cubicBezTo>
                  <a:pt x="-1885" y="276876"/>
                  <a:pt x="128225" y="102031"/>
                  <a:pt x="128225" y="114096"/>
                </a:cubicBezTo>
                <a:cubicBezTo>
                  <a:pt x="128225" y="110921"/>
                  <a:pt x="249575" y="2313"/>
                  <a:pt x="251480" y="6123"/>
                </a:cubicBezTo>
                <a:cubicBezTo>
                  <a:pt x="261005" y="6123"/>
                  <a:pt x="379986" y="-3962"/>
                  <a:pt x="394274" y="1753"/>
                </a:cubicBezTo>
              </a:path>
            </a:pathLst>
          </a:custGeom>
          <a:noFill/>
          <a:ln w="38100">
            <a:solidFill>
              <a:schemeClr val="bg2">
                <a:lumMod val="50000"/>
              </a:schemeClr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31" name="Ristkülik 30"/>
          <p:cNvSpPr/>
          <p:nvPr/>
        </p:nvSpPr>
        <p:spPr>
          <a:xfrm>
            <a:off x="3419872" y="2060848"/>
            <a:ext cx="828675" cy="4320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3337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7" grpId="0" animBg="1"/>
      <p:bldP spid="28" grpId="0" animBg="1"/>
      <p:bldP spid="17" grpId="0" animBg="1"/>
      <p:bldP spid="24" grpId="0" animBg="1"/>
      <p:bldP spid="25" grpId="0" animBg="1"/>
      <p:bldP spid="30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Results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Sudden increases in the absolute value of wavelet coefficients are problem signs.</a:t>
            </a:r>
          </a:p>
          <a:p>
            <a:pPr lvl="1"/>
            <a:r>
              <a:rPr lang="en-GB" dirty="0" smtClean="0"/>
              <a:t>If absolute value of wavelet coefficients stays high for more than 3 periods, the project is close to abandonment of code development</a:t>
            </a:r>
            <a:endParaRPr lang="en-GB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867BB-F0AC-4268-A00E-FBCA21BB89DE}" type="datetime1">
              <a:rPr lang="en-GB" smtClean="0"/>
              <a:t>26/09/2013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Automatic SDE Event Detection</a:t>
            </a:r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AAE9B-A34E-4E02-AE0C-E34DA5FD46EC}" type="slidenum">
              <a:rPr lang="et-EE" smtClean="0"/>
              <a:t>7</a:t>
            </a:fld>
            <a:endParaRPr lang="et-EE"/>
          </a:p>
        </p:txBody>
      </p:sp>
      <p:pic>
        <p:nvPicPr>
          <p:cNvPr id="7" name="Picture 2" descr="C:\Users\Siim\Documents\UT\Uurimustöö\Eksperimendid\OSS relative life\msr update 2013 01 21\dwt_example.163.LOC.churn.V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6870" y="1916832"/>
            <a:ext cx="6170261" cy="432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Siim\Documents\UT\Uurimustöö\Eksperimendid\OSS relative life\msr update 2013 01 21\dwt_example.163.LOC.churn.V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6869" y="1916832"/>
            <a:ext cx="6170262" cy="43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istkülik 8"/>
          <p:cNvSpPr/>
          <p:nvPr/>
        </p:nvSpPr>
        <p:spPr>
          <a:xfrm>
            <a:off x="5364088" y="1916832"/>
            <a:ext cx="1728192" cy="3960440"/>
          </a:xfrm>
          <a:prstGeom prst="rect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grpSp>
        <p:nvGrpSpPr>
          <p:cNvPr id="10" name="Rühm 9"/>
          <p:cNvGrpSpPr/>
          <p:nvPr/>
        </p:nvGrpSpPr>
        <p:grpSpPr>
          <a:xfrm>
            <a:off x="4644008" y="1916832"/>
            <a:ext cx="2407326" cy="4398304"/>
            <a:chOff x="4644008" y="1916832"/>
            <a:chExt cx="2407326" cy="4398304"/>
          </a:xfrm>
        </p:grpSpPr>
        <p:cxnSp>
          <p:nvCxnSpPr>
            <p:cNvPr id="11" name="Sirgkonnektor 10"/>
            <p:cNvCxnSpPr/>
            <p:nvPr/>
          </p:nvCxnSpPr>
          <p:spPr>
            <a:xfrm>
              <a:off x="5724128" y="1916832"/>
              <a:ext cx="76591" cy="4212506"/>
            </a:xfrm>
            <a:prstGeom prst="line">
              <a:avLst/>
            </a:prstGeom>
            <a:ln w="57150">
              <a:solidFill>
                <a:schemeClr val="accent2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644008" y="5915026"/>
              <a:ext cx="24073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sz="2000" b="1" dirty="0" err="1" smtClean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Possible</a:t>
              </a:r>
              <a:r>
                <a:rPr lang="et-EE" sz="2000" b="1" dirty="0" smtClean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 </a:t>
              </a:r>
              <a:r>
                <a:rPr lang="et-EE" sz="2000" b="1" dirty="0" err="1" smtClean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anomaly</a:t>
              </a:r>
              <a:endParaRPr lang="et-EE" sz="2000" b="1" dirty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13" name="Rühm 12"/>
          <p:cNvGrpSpPr/>
          <p:nvPr/>
        </p:nvGrpSpPr>
        <p:grpSpPr>
          <a:xfrm>
            <a:off x="5508104" y="1412776"/>
            <a:ext cx="2370457" cy="4428530"/>
            <a:chOff x="4603062" y="1418592"/>
            <a:chExt cx="2370457" cy="4428530"/>
          </a:xfrm>
        </p:grpSpPr>
        <p:cxnSp>
          <p:nvCxnSpPr>
            <p:cNvPr id="14" name="Sirgkonnektor 13"/>
            <p:cNvCxnSpPr/>
            <p:nvPr/>
          </p:nvCxnSpPr>
          <p:spPr>
            <a:xfrm>
              <a:off x="5724128" y="1634616"/>
              <a:ext cx="76591" cy="4212506"/>
            </a:xfrm>
            <a:prstGeom prst="line">
              <a:avLst/>
            </a:prstGeom>
            <a:ln w="57150">
              <a:solidFill>
                <a:schemeClr val="accent2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603062" y="1418592"/>
              <a:ext cx="23704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sz="2000" b="1" dirty="0" err="1" smtClean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Definite</a:t>
              </a:r>
              <a:r>
                <a:rPr lang="et-EE" sz="2000" b="1" dirty="0" smtClean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 </a:t>
              </a:r>
              <a:r>
                <a:rPr lang="et-EE" sz="2000" b="1" dirty="0" err="1" smtClean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anomaly</a:t>
              </a:r>
              <a:endParaRPr lang="et-EE" sz="2000" b="1" dirty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7071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Conclusions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DWT is efficient for automatic event and anomaly detection in software evolution.</a:t>
            </a:r>
          </a:p>
          <a:p>
            <a:pPr lvl="1"/>
            <a:r>
              <a:rPr lang="en-GB" dirty="0" smtClean="0"/>
              <a:t>Open source software projects are more similar than different.</a:t>
            </a:r>
            <a:endParaRPr lang="en-GB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9D5B-B84B-4D70-8452-CF857DF1B420}" type="datetime1">
              <a:rPr lang="en-GB" smtClean="0"/>
              <a:t>26/09/2013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Automatic SDE Event Detection</a:t>
            </a:r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AAE9B-A34E-4E02-AE0C-E34DA5FD46EC}" type="slidenum">
              <a:rPr lang="et-EE" smtClean="0"/>
              <a:t>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0727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Acknowledgement</a:t>
            </a:r>
            <a:endParaRPr lang="en-GB"/>
          </a:p>
        </p:txBody>
      </p:sp>
      <p:sp>
        <p:nvSpPr>
          <p:cNvPr id="5" name="Teksti kohatäid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work was partially supported by European Regional Development Fund via the Estonian Centre of Excellence in Computer Science</a:t>
            </a:r>
            <a:r>
              <a:rPr lang="et-EE" dirty="0" smtClean="0"/>
              <a:t>.</a:t>
            </a:r>
            <a:endParaRPr lang="en-GB" dirty="0" smtClean="0"/>
          </a:p>
          <a:p>
            <a:r>
              <a:rPr lang="en-GB" dirty="0" smtClean="0"/>
              <a:t>The author’s presence at ICSM is supported by the Tiger University Program of the Information Technology Foundation for Education</a:t>
            </a:r>
            <a:r>
              <a:rPr lang="et-EE" dirty="0" smtClean="0"/>
              <a:t>.</a:t>
            </a:r>
            <a:endParaRPr lang="en-GB" dirty="0" smtClean="0"/>
          </a:p>
        </p:txBody>
      </p:sp>
      <p:sp>
        <p:nvSpPr>
          <p:cNvPr id="6" name="Kuupäeva kohatäid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861DB-568B-42D2-BF0C-8A43AE3D3D6C}" type="datetime1">
              <a:rPr lang="en-GB" smtClean="0"/>
              <a:t>26/09/2013</a:t>
            </a:fld>
            <a:endParaRPr lang="en-GB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83ED7-9BA0-468B-A019-0F802DEC1CD6}" type="slidenum">
              <a:rPr lang="en-GB" smtClean="0"/>
              <a:t>9</a:t>
            </a:fld>
            <a:endParaRPr lang="en-GB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Automatic SDE Event Detection</a:t>
            </a:r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196752"/>
            <a:ext cx="2592288" cy="1530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340768"/>
            <a:ext cx="2520280" cy="1255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320" y="5157192"/>
            <a:ext cx="427672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917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I_sk2_en-GB">
  <a:themeElements>
    <a:clrScheme name="ATI-sk">
      <a:dk1>
        <a:srgbClr val="002C63"/>
      </a:dk1>
      <a:lt1>
        <a:srgbClr val="FFFFFF"/>
      </a:lt1>
      <a:dk2>
        <a:srgbClr val="000000"/>
      </a:dk2>
      <a:lt2>
        <a:srgbClr val="9BC8FF"/>
      </a:lt2>
      <a:accent1>
        <a:srgbClr val="004E93"/>
      </a:accent1>
      <a:accent2>
        <a:srgbClr val="930013"/>
      </a:accent2>
      <a:accent3>
        <a:srgbClr val="009329"/>
      </a:accent3>
      <a:accent4>
        <a:srgbClr val="000000"/>
      </a:accent4>
      <a:accent5>
        <a:srgbClr val="620093"/>
      </a:accent5>
      <a:accent6>
        <a:srgbClr val="8A9300"/>
      </a:accent6>
      <a:hlink>
        <a:srgbClr val="2C6300"/>
      </a:hlink>
      <a:folHlink>
        <a:srgbClr val="63002C"/>
      </a:folHlink>
    </a:clrScheme>
    <a:fontScheme name="Valukod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antern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"/>
                <a:shade val="100000"/>
                <a:hueMod val="100000"/>
                <a:satMod val="100000"/>
              </a:schemeClr>
            </a:gs>
            <a:gs pos="10000">
              <a:schemeClr val="phClr">
                <a:tint val="30000"/>
                <a:shade val="100000"/>
                <a:hueMod val="100000"/>
                <a:satMod val="100000"/>
              </a:schemeClr>
            </a:gs>
            <a:gs pos="30000">
              <a:schemeClr val="phClr">
                <a:tint val="8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90000"/>
                <a:shade val="100000"/>
                <a:hueMod val="100000"/>
                <a:satMod val="100000"/>
              </a:schemeClr>
            </a:gs>
            <a:gs pos="10000">
              <a:schemeClr val="phClr">
                <a:tint val="90000"/>
                <a:shade val="80000"/>
                <a:hueMod val="100000"/>
                <a:satMod val="100000"/>
              </a:schemeClr>
            </a:gs>
            <a:gs pos="30000">
              <a:schemeClr val="phClr">
                <a:tint val="100000"/>
                <a:shade val="5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20000"/>
                <a:hueMod val="100000"/>
                <a:satMod val="100000"/>
              </a:schemeClr>
            </a:gs>
          </a:gsLst>
          <a:path path="circle">
            <a:fillToRect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/>
            <a:lightRig rig="chilly" dir="tl">
              <a:rot lat="0" lon="0" rev="2700000"/>
            </a:lightRig>
          </a:scene3d>
          <a:sp3d prstMaterial="matte">
            <a:bevelT/>
            <a:contourClr>
              <a:schemeClr val="bg2">
                <a:tint val="1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/>
            <a:lightRig rig="twoPt" dir="t">
              <a:rot lat="0" lon="0" rev="8100000"/>
            </a:lightRig>
          </a:scene3d>
          <a:sp3d prstMaterial="matte">
            <a:bevelT/>
            <a:bevelB w="0" h="0"/>
            <a:extrusionClr>
              <a:schemeClr val="bg1"/>
            </a:extrusion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ATI_sk2_en-GB</Template>
  <TotalTime>9246</TotalTime>
  <Words>314</Words>
  <Application>Microsoft Office PowerPoint</Application>
  <PresentationFormat>Ekraaniseanss (4:3)</PresentationFormat>
  <Paragraphs>77</Paragraphs>
  <Slides>9</Slides>
  <Notes>5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9</vt:i4>
      </vt:variant>
    </vt:vector>
  </HeadingPairs>
  <TitlesOfParts>
    <vt:vector size="10" baseType="lpstr">
      <vt:lpstr>ATI_sk2_en-GB</vt:lpstr>
      <vt:lpstr>Automatic Means of Identifying Evolutionary Events in Software Development</vt:lpstr>
      <vt:lpstr>Code Evolution</vt:lpstr>
      <vt:lpstr>Wavelet Analysis</vt:lpstr>
      <vt:lpstr>Discrete Wavelet Transform</vt:lpstr>
      <vt:lpstr>Haar Wavelet</vt:lpstr>
      <vt:lpstr>Results</vt:lpstr>
      <vt:lpstr>Results</vt:lpstr>
      <vt:lpstr>Conclusions</vt:lpstr>
      <vt:lpstr>Acknowledgement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Automatic Means of Identifying Evolutionary Events in Software Development</dc:title>
  <dc:creator>Siim</dc:creator>
  <cp:lastModifiedBy>Siim</cp:lastModifiedBy>
  <cp:revision>40</cp:revision>
  <dcterms:created xsi:type="dcterms:W3CDTF">2013-09-19T19:34:10Z</dcterms:created>
  <dcterms:modified xsi:type="dcterms:W3CDTF">2013-09-26T15:27:09Z</dcterms:modified>
  <cp:contentStatus>Lõplik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