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18"/>
  </p:notesMasterIdLst>
  <p:sldIdLst>
    <p:sldId id="324" r:id="rId2"/>
    <p:sldId id="269" r:id="rId3"/>
    <p:sldId id="273" r:id="rId4"/>
    <p:sldId id="296" r:id="rId5"/>
    <p:sldId id="333" r:id="rId6"/>
    <p:sldId id="312" r:id="rId7"/>
    <p:sldId id="330" r:id="rId8"/>
    <p:sldId id="313" r:id="rId9"/>
    <p:sldId id="314" r:id="rId10"/>
    <p:sldId id="336" r:id="rId11"/>
    <p:sldId id="332" r:id="rId12"/>
    <p:sldId id="276" r:id="rId13"/>
    <p:sldId id="335" r:id="rId14"/>
    <p:sldId id="334" r:id="rId15"/>
    <p:sldId id="310" r:id="rId16"/>
    <p:sldId id="311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ED0ED2-CFA7-46BA-BE2E-F72D860EA1EB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71B3AD-6BD7-4BE4-9D83-185BA540B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D6E5-08D9-43D6-8091-98CDC81ED565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B1117A-8470-47BF-81B5-CC3622C82C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672C-D959-473F-AFA1-91EF4B8077B8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D5C0-1795-4EA4-83ED-C0A0B6AE51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2CC4-48BA-4227-B6F1-659B88731E1A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F213-A9EB-479B-9888-31FFCA503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B4F6-6780-4C05-A042-E0C78217DFD7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7512-BCD4-43AA-8706-9A0B39FD7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6A75-448D-4DC3-A3A7-D6171818B9FA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C14B-C7B3-44B6-9877-6E849BD025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AA10-E246-4379-8E00-3C81229E71C9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FD5C-63C2-43DC-8F0A-697ADA65E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D42A-D431-4764-8A59-7C56592CB6A6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8E59-3594-4BFA-8460-1CCBCDF1B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B4EB86-D54F-4087-A349-0B5DDE6BE0A6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56D826-B835-423A-BC74-B6A56155AD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2590-A0FE-4B84-AA5A-39C7C75F82A6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427F-E7DB-445F-AAE5-AD48D04A2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7D07-7BC9-487B-86F0-21B2773A5779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B992-2BDA-4139-BC75-79A140C5D7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1C79-533A-4A38-8115-C8013B6F62AE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46AD-5403-42FD-BFC6-C89869B039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FDCA-88F0-4156-B207-56C59379FDF7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4E7E-CD50-45B6-AE00-07684E02B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4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1552B9E-2275-4AC7-B2A6-D85C1825E407}" type="datetime1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7A3FCAF-9D1B-4550-9914-955B4DF26B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7" r:id="rId3"/>
    <p:sldLayoutId id="2147483946" r:id="rId4"/>
    <p:sldLayoutId id="2147483950" r:id="rId5"/>
    <p:sldLayoutId id="2147483951" r:id="rId6"/>
    <p:sldLayoutId id="2147483945" r:id="rId7"/>
    <p:sldLayoutId id="2147483944" r:id="rId8"/>
    <p:sldLayoutId id="2147483943" r:id="rId9"/>
    <p:sldLayoutId id="2147483942" r:id="rId10"/>
    <p:sldLayoutId id="2147483941" r:id="rId11"/>
    <p:sldLayoutId id="214748394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holy@kiv.zcu.cz" TargetMode="External"/><Relationship Id="rId2" Type="http://schemas.openxmlformats.org/officeDocument/2006/relationships/hyperlink" Target="http://147.228.64.46/cocae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iv.zcu.cz/research/groups/dss/projects/large-diagrams-visualizat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7989887" cy="5688012"/>
          </a:xfrm>
        </p:spPr>
        <p:txBody>
          <a:bodyPr/>
          <a:lstStyle/>
          <a:p>
            <a:pPr algn="ctr"/>
            <a:r>
              <a:rPr lang="en-US" sz="3200" b="1" dirty="0"/>
              <a:t>A Visualization Tool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for Reverse-engineering </a:t>
            </a:r>
            <a:br>
              <a:rPr lang="en-US" sz="3200" b="1" dirty="0" smtClean="0"/>
            </a:br>
            <a:r>
              <a:rPr lang="en-US" sz="3200" b="1" dirty="0" smtClean="0"/>
              <a:t>of </a:t>
            </a:r>
            <a:r>
              <a:rPr lang="cs-CZ" sz="3200" b="1" dirty="0" err="1" smtClean="0"/>
              <a:t>Complex</a:t>
            </a:r>
            <a:r>
              <a:rPr lang="cs-CZ" sz="3200" b="1" dirty="0" smtClean="0"/>
              <a:t> </a:t>
            </a:r>
            <a:r>
              <a:rPr lang="cs-CZ" sz="3200" b="1" dirty="0" err="1"/>
              <a:t>Component</a:t>
            </a:r>
            <a:r>
              <a:rPr lang="cs-CZ" sz="3200" b="1" dirty="0"/>
              <a:t> </a:t>
            </a:r>
            <a:r>
              <a:rPr lang="cs-CZ" sz="3200" b="1" dirty="0" err="1"/>
              <a:t>Applications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Lukas Holy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Co-</a:t>
            </a:r>
            <a:r>
              <a:rPr lang="cs-CZ" sz="2800" dirty="0" err="1" smtClean="0"/>
              <a:t>authors</a:t>
            </a:r>
            <a:r>
              <a:rPr lang="cs-CZ" sz="2800" dirty="0" smtClean="0"/>
              <a:t>:</a:t>
            </a:r>
            <a:br>
              <a:rPr lang="cs-CZ" sz="2800" dirty="0" smtClean="0"/>
            </a:br>
            <a:r>
              <a:rPr lang="cs-CZ" sz="2800" dirty="0" smtClean="0"/>
              <a:t>Jaroslav </a:t>
            </a:r>
            <a:r>
              <a:rPr lang="cs-CZ" sz="2800" dirty="0" err="1" smtClean="0"/>
              <a:t>Snajberk</a:t>
            </a:r>
            <a:r>
              <a:rPr lang="cs-CZ" sz="2800" dirty="0" smtClean="0"/>
              <a:t>, </a:t>
            </a:r>
            <a:r>
              <a:rPr lang="cs-CZ" sz="2800" dirty="0" err="1" smtClean="0"/>
              <a:t>Premek</a:t>
            </a:r>
            <a:r>
              <a:rPr lang="cs-CZ" sz="2800" dirty="0" smtClean="0"/>
              <a:t> Brada</a:t>
            </a:r>
            <a:r>
              <a:rPr lang="en-US" sz="2800" dirty="0" smtClean="0"/>
              <a:t>, </a:t>
            </a:r>
            <a:r>
              <a:rPr lang="en-US" sz="2800" dirty="0" err="1" smtClean="0"/>
              <a:t>Kamil</a:t>
            </a:r>
            <a:r>
              <a:rPr lang="en-US" sz="2800" dirty="0" smtClean="0"/>
              <a:t> </a:t>
            </a:r>
            <a:r>
              <a:rPr lang="en-US" sz="2800" dirty="0" err="1" smtClean="0"/>
              <a:t>Jezek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dirty="0" smtClean="0"/>
              <a:t>University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West</a:t>
            </a:r>
            <a:r>
              <a:rPr lang="cs-CZ" sz="2800" dirty="0" smtClean="0"/>
              <a:t> Bohemia in </a:t>
            </a:r>
            <a:r>
              <a:rPr lang="cs-CZ" sz="2800" dirty="0" err="1" smtClean="0"/>
              <a:t>Pilsen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Czech Republic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E699-65BC-465C-AAA4-653F1B075D94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663575" y="836613"/>
            <a:ext cx="8229600" cy="1066800"/>
          </a:xfrm>
        </p:spPr>
        <p:txBody>
          <a:bodyPr rIns="45720"/>
          <a:lstStyle/>
          <a:p>
            <a:pPr eaLnBrk="1" hangingPunct="1"/>
            <a:r>
              <a:rPr lang="en-US" sz="3600" dirty="0" smtClean="0"/>
              <a:t>Q&amp;A</a:t>
            </a:r>
            <a:endParaRPr lang="cs-CZ" sz="3600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8229600" cy="4584700"/>
          </a:xfrm>
        </p:spPr>
        <p:txBody>
          <a:bodyPr lIns="54864" tIns="91440"/>
          <a:lstStyle/>
          <a:p>
            <a:pPr marL="438150" indent="-319088" eaLnBrk="1" hangingPunct="1"/>
            <a:endParaRPr lang="en-US" dirty="0" smtClean="0">
              <a:latin typeface="Arial" charset="0"/>
            </a:endParaRPr>
          </a:p>
          <a:p>
            <a:pPr marL="438150" indent="-319088" eaLnBrk="1" hangingPunct="1"/>
            <a:r>
              <a:rPr lang="en-US" dirty="0" smtClean="0">
                <a:latin typeface="Arial" charset="0"/>
                <a:hlinkClick r:id="rId2"/>
              </a:rPr>
              <a:t>http://147.228.64.46/cocaex</a:t>
            </a:r>
            <a:endParaRPr lang="en-US" dirty="0" smtClean="0">
              <a:latin typeface="Arial" charset="0"/>
            </a:endParaRPr>
          </a:p>
          <a:p>
            <a:pPr marL="119062" indent="0" eaLnBrk="1" hangingPunct="1">
              <a:buNone/>
            </a:pPr>
            <a:endParaRPr lang="en-US" dirty="0" smtClean="0">
              <a:latin typeface="Arial" charset="0"/>
              <a:hlinkClick r:id="rId3"/>
            </a:endParaRPr>
          </a:p>
          <a:p>
            <a:pPr marL="438150" indent="-319088" eaLnBrk="1" hangingPunct="1"/>
            <a:r>
              <a:rPr lang="en-US" dirty="0" smtClean="0">
                <a:latin typeface="Arial" charset="0"/>
                <a:hlinkClick r:id="rId3"/>
              </a:rPr>
              <a:t>lholy@kiv.zcu.cz</a:t>
            </a:r>
            <a:endParaRPr lang="en-US" dirty="0" smtClean="0">
              <a:latin typeface="Arial" charset="0"/>
            </a:endParaRPr>
          </a:p>
          <a:p>
            <a:pPr marL="438150" indent="-319088" eaLnBrk="1" hangingPunct="1"/>
            <a:endParaRPr lang="en-US" dirty="0" smtClean="0">
              <a:latin typeface="Arial" charset="0"/>
              <a:hlinkClick r:id="rId4"/>
            </a:endParaRPr>
          </a:p>
          <a:p>
            <a:pPr marL="438150" indent="-319088" eaLnBrk="1" hangingPunct="1"/>
            <a:r>
              <a:rPr lang="en-US" dirty="0" smtClean="0">
                <a:latin typeface="Arial" charset="0"/>
                <a:hlinkClick r:id="rId4"/>
              </a:rPr>
              <a:t>http</a:t>
            </a:r>
            <a:r>
              <a:rPr lang="en-US" dirty="0">
                <a:latin typeface="Arial" charset="0"/>
                <a:hlinkClick r:id="rId4"/>
              </a:rPr>
              <a:t>://</a:t>
            </a:r>
            <a:r>
              <a:rPr lang="en-US" dirty="0" smtClean="0">
                <a:latin typeface="Arial" charset="0"/>
                <a:hlinkClick r:id="rId4"/>
              </a:rPr>
              <a:t>www.kiv.zcu.cz/research/groups/dss/projects/large-diagrams-visualization</a:t>
            </a:r>
            <a:endParaRPr lang="en-US" dirty="0" smtClean="0">
              <a:latin typeface="Arial" charset="0"/>
            </a:endParaRPr>
          </a:p>
          <a:p>
            <a:pPr marL="438150" indent="-319088" eaLnBrk="1" hangingPunct="1"/>
            <a:endParaRPr lang="en-US" dirty="0">
              <a:latin typeface="Arial" charset="0"/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7FC1EA-A089-4AEF-BFC9-6698A722215D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7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E699-65BC-465C-AAA4-653F1B075D94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663575" y="836613"/>
            <a:ext cx="8229600" cy="1066800"/>
          </a:xfrm>
        </p:spPr>
        <p:txBody>
          <a:bodyPr rIns="45720"/>
          <a:lstStyle/>
          <a:p>
            <a:pPr eaLnBrk="1" hangingPunct="1"/>
            <a:r>
              <a:rPr lang="en-US" sz="4800" dirty="0" smtClean="0"/>
              <a:t>Backup slides</a:t>
            </a:r>
            <a:endParaRPr lang="cs-CZ" sz="4800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8229600" cy="4584700"/>
          </a:xfrm>
        </p:spPr>
        <p:txBody>
          <a:bodyPr lIns="54864" tIns="91440"/>
          <a:lstStyle/>
          <a:p>
            <a:pPr marL="438150" indent="-319088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7FC1EA-A089-4AEF-BFC9-6698A722215D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8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E5E8-994C-43CB-AF88-63B9E0D1386E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457200" y="765175"/>
            <a:ext cx="8229600" cy="1066800"/>
          </a:xfrm>
        </p:spPr>
        <p:txBody>
          <a:bodyPr/>
          <a:lstStyle/>
          <a:p>
            <a:r>
              <a:rPr lang="en-US" sz="3600" smtClean="0"/>
              <a:t>Viewport for component diagrams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4294967295"/>
          </p:nvPr>
        </p:nvSpPr>
        <p:spPr>
          <a:xfrm>
            <a:off x="446088" y="2055813"/>
            <a:ext cx="8229600" cy="4325937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Better exploration and understanding </a:t>
            </a:r>
          </a:p>
          <a:p>
            <a:r>
              <a:rPr lang="en-US" smtClean="0">
                <a:latin typeface="Arial" charset="0"/>
              </a:rPr>
              <a:t>Clustering, proxy elements and detailed view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3100"/>
            <a:ext cx="9144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23E22-AC9A-4845-B885-BD3BEFD6388D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2150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1066800"/>
          </a:xfrm>
        </p:spPr>
        <p:txBody>
          <a:bodyPr rIns="45720"/>
          <a:lstStyle/>
          <a:p>
            <a:pPr eaLnBrk="1" hangingPunct="1"/>
            <a:r>
              <a:rPr lang="en-US" sz="3600" dirty="0" err="1" smtClean="0"/>
              <a:t>CoCA</a:t>
            </a:r>
            <a:r>
              <a:rPr lang="en-US" sz="3600" dirty="0" smtClean="0"/>
              <a:t>-Ex tool introduction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9" name="Zástupný symbol pro číslo snímku 8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C98E07-AEB9-434D-9D39-8B9284CB13E2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0" y="3347857"/>
            <a:ext cx="828109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381787" y="2057400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▫"/>
              <a:defRPr sz="2000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319088" eaLnBrk="1" hangingPunct="1"/>
            <a:r>
              <a:rPr lang="en-US" dirty="0" smtClean="0">
                <a:latin typeface="Arial" charset="0"/>
              </a:rPr>
              <a:t>JEE server, JSP, JSON</a:t>
            </a:r>
          </a:p>
          <a:p>
            <a:pPr marL="438150" indent="-319088" eaLnBrk="1" hangingPunct="1"/>
            <a:r>
              <a:rPr lang="en-US" dirty="0" smtClean="0">
                <a:latin typeface="Arial" charset="0"/>
              </a:rPr>
              <a:t>JavaScript, HTML5, SVG, </a:t>
            </a:r>
            <a:r>
              <a:rPr lang="en-US" dirty="0" err="1" smtClean="0">
                <a:latin typeface="Arial" charset="0"/>
              </a:rPr>
              <a:t>jQuery</a:t>
            </a:r>
            <a:r>
              <a:rPr lang="en-US" dirty="0" smtClean="0">
                <a:latin typeface="Arial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0650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23B3C-7DA4-4956-BBCE-C202194ACABC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1066800"/>
          </a:xfrm>
        </p:spPr>
        <p:txBody>
          <a:bodyPr rIns="45720"/>
          <a:lstStyle/>
          <a:p>
            <a:pPr eaLnBrk="1" hangingPunct="1"/>
            <a:r>
              <a:rPr lang="en-US" sz="3600" smtClean="0"/>
              <a:t>Presented Ideas &amp; Techniques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57400"/>
            <a:ext cx="8229600" cy="4324350"/>
          </a:xfrm>
        </p:spPr>
        <p:txBody>
          <a:bodyPr lIns="54864" tIns="91440"/>
          <a:lstStyle/>
          <a:p>
            <a:pPr marL="438150" indent="-319088" eaLnBrk="1" hangingPunct="1"/>
            <a:r>
              <a:rPr lang="en-US" dirty="0" smtClean="0">
                <a:latin typeface="Arial" charset="0"/>
              </a:rPr>
              <a:t>Visual clutter reduction</a:t>
            </a:r>
          </a:p>
          <a:p>
            <a:pPr marL="730250" lvl="1" indent="-273050" eaLnBrk="1" hangingPunct="1"/>
            <a:r>
              <a:rPr lang="en-US" dirty="0" smtClean="0">
                <a:latin typeface="Arial" charset="0"/>
              </a:rPr>
              <a:t>Based on removing highly connected components</a:t>
            </a:r>
          </a:p>
          <a:p>
            <a:pPr marL="730250" lvl="1" indent="-273050" eaLnBrk="1" hangingPunct="1"/>
            <a:endParaRPr lang="en-US" dirty="0" smtClean="0">
              <a:latin typeface="Arial" charset="0"/>
            </a:endParaRPr>
          </a:p>
          <a:p>
            <a:pPr marL="730250" lvl="1" indent="-273050" eaLnBrk="1" hangingPunct="1"/>
            <a:endParaRPr lang="en-US" dirty="0" smtClean="0">
              <a:latin typeface="Arial" charset="0"/>
            </a:endParaRPr>
          </a:p>
          <a:p>
            <a:pPr marL="730250" lvl="1" indent="-273050" eaLnBrk="1" hangingPunct="1"/>
            <a:r>
              <a:rPr lang="en-US" dirty="0" smtClean="0">
                <a:latin typeface="Arial" charset="0"/>
              </a:rPr>
              <a:t>Interface clustering</a:t>
            </a:r>
          </a:p>
          <a:p>
            <a:pPr marL="730250" lvl="1" indent="-273050" eaLnBrk="1" hangingPunct="1"/>
            <a:endParaRPr lang="en-US" dirty="0" smtClean="0">
              <a:latin typeface="Arial" charset="0"/>
            </a:endParaRPr>
          </a:p>
          <a:p>
            <a:pPr marL="730250" lvl="1" indent="-273050" eaLnBrk="1" hangingPunct="1"/>
            <a:r>
              <a:rPr lang="en-US" dirty="0" smtClean="0">
                <a:latin typeface="Arial" charset="0"/>
              </a:rPr>
              <a:t>Interactive highlighting</a:t>
            </a:r>
          </a:p>
          <a:p>
            <a:pPr marL="1143000" lvl="2" indent="-228600" eaLnBrk="1" hangingPunct="1"/>
            <a:r>
              <a:rPr lang="en-US" dirty="0" smtClean="0">
                <a:latin typeface="Arial" charset="0"/>
              </a:rPr>
              <a:t>Details on demand</a:t>
            </a:r>
          </a:p>
          <a:p>
            <a:pPr marL="730250" lvl="1" indent="-273050" eaLnBrk="1" hangingPunct="1"/>
            <a:r>
              <a:rPr lang="en-US" dirty="0" smtClean="0">
                <a:latin typeface="Arial" charset="0"/>
              </a:rPr>
              <a:t>Groups and clusters identification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 l="-655" t="53297"/>
          <a:stretch>
            <a:fillRect/>
          </a:stretch>
        </p:blipFill>
        <p:spPr bwMode="auto">
          <a:xfrm>
            <a:off x="3419475" y="3035300"/>
            <a:ext cx="55451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 t="6755" r="26134" b="6851"/>
          <a:stretch>
            <a:fillRect/>
          </a:stretch>
        </p:blipFill>
        <p:spPr bwMode="auto">
          <a:xfrm>
            <a:off x="4787900" y="4149725"/>
            <a:ext cx="3600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C41DA8-5DA5-4661-B0D7-9023675C2CFA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0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A8B81-B750-471F-91DE-FF46C65A133E}" type="slidenum">
              <a:rPr lang="cs-CZ"/>
              <a:pPr>
                <a:defRPr/>
              </a:pPr>
              <a:t>15</a:t>
            </a:fld>
            <a:endParaRPr lang="cs-CZ"/>
          </a:p>
        </p:txBody>
      </p:sp>
      <p:pic>
        <p:nvPicPr>
          <p:cNvPr id="22530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6628" t="28537" r="16743" b="14285"/>
          <a:stretch>
            <a:fillRect/>
          </a:stretch>
        </p:blipFill>
        <p:spPr>
          <a:xfrm>
            <a:off x="0" y="1484313"/>
            <a:ext cx="9144000" cy="4454525"/>
          </a:xfrm>
        </p:spPr>
      </p:pic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48FFC7-DA5C-4B58-897D-93656394B742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2" name="Rectangle 2"/>
          <p:cNvSpPr>
            <a:spLocks/>
          </p:cNvSpPr>
          <p:nvPr/>
        </p:nvSpPr>
        <p:spPr bwMode="auto">
          <a:xfrm>
            <a:off x="539750" y="69215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r>
              <a:rPr lang="en-US" sz="3600">
                <a:solidFill>
                  <a:schemeClr val="tx2"/>
                </a:solidFill>
                <a:latin typeface="Trebuchet MS" pitchFamily="34" charset="0"/>
              </a:rPr>
              <a:t>SeCo technique - design overview</a:t>
            </a:r>
            <a:endParaRPr lang="cs-CZ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5AEFA-7DC8-489F-8ACC-1007BB4F8C59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836613"/>
            <a:ext cx="8229600" cy="1066800"/>
          </a:xfrm>
        </p:spPr>
        <p:txBody>
          <a:bodyPr rIns="45720"/>
          <a:lstStyle/>
          <a:p>
            <a:pPr eaLnBrk="1" hangingPunct="1"/>
            <a:r>
              <a:rPr lang="en-US" sz="3200" smtClean="0"/>
              <a:t>Preliminary validation -</a:t>
            </a:r>
            <a:r>
              <a:rPr lang="en-US" sz="3200" smtClean="0">
                <a:latin typeface="Arial" charset="0"/>
              </a:rPr>
              <a:t> </a:t>
            </a:r>
            <a:r>
              <a:rPr lang="en-US" sz="3200" smtClean="0"/>
              <a:t>Removing nodes with highest degrees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" y="2219325"/>
            <a:ext cx="3527425" cy="3497263"/>
          </a:xfrm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05038"/>
            <a:ext cx="35290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Nuxeo application visualized by </a:t>
            </a:r>
            <a:r>
              <a:rPr lang="cs-CZ"/>
              <a:t>AIVA</a:t>
            </a:r>
            <a:endParaRPr lang="en-US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50825" y="580548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All 202 components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068763" y="5805488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Removed 7 components with highest degrees</a:t>
            </a:r>
          </a:p>
        </p:txBody>
      </p:sp>
      <p:sp>
        <p:nvSpPr>
          <p:cNvPr id="10" name="Zástupný symbol pro číslo snímku 9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BE98213-E221-4825-8C8E-0312A2B70125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6B0C7-A323-4AE7-89E4-A5FD1B430B7C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Structure of this presentation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Introduction of software components and problems in visualization of complex CBSE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Proposed techniques for diagram visualization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Technique implementation and tool demo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Current and future work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Summary of contribution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50D5AF-7A95-4653-B7C6-F95485683A7B}" type="slidenum">
              <a:rPr lang="cs-CZ">
                <a:solidFill>
                  <a:srgbClr val="FFFFFF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cs-CZ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287F9-E946-4C3E-AE4E-DFAE46947C83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7" name="Zástupný symbol pro číslo snímku 22"/>
          <p:cNvSpPr txBox="1">
            <a:spLocks noGrp="1"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FAD2EB-2DCF-4A62-AD1D-02D3F0857AE1}" type="slidenum">
              <a:rPr lang="cs-CZ">
                <a:solidFill>
                  <a:srgbClr val="FFFFFF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cs-CZ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Software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</a:rPr>
              <a:t>components - briefly</a:t>
            </a:r>
            <a:r>
              <a:rPr lang="en-US" dirty="0" smtClean="0"/>
              <a:t> </a:t>
            </a:r>
            <a:endParaRPr lang="cs-CZ" dirty="0" smtClean="0"/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" charset="0"/>
              </a:rPr>
              <a:t>Clearly defines its interfaces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100" dirty="0" smtClean="0">
                <a:latin typeface="Arial" charset="0"/>
              </a:rPr>
              <a:t>UML component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en-US" sz="3100" dirty="0" smtClean="0">
                <a:latin typeface="Arial" charset="0"/>
              </a:rPr>
              <a:t> 	diagram</a:t>
            </a:r>
            <a:endParaRPr lang="en-US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31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100" dirty="0" smtClean="0">
                <a:latin typeface="Arial" charset="0"/>
              </a:rPr>
              <a:t>Various </a:t>
            </a:r>
            <a:r>
              <a:rPr lang="en-US" sz="3100" dirty="0">
                <a:latin typeface="Arial" charset="0"/>
              </a:rPr>
              <a:t>component models and frameworks</a:t>
            </a:r>
          </a:p>
          <a:p>
            <a:pPr>
              <a:lnSpc>
                <a:spcPct val="90000"/>
              </a:lnSpc>
            </a:pPr>
            <a:endParaRPr lang="en-US" sz="31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100" dirty="0" smtClean="0">
                <a:latin typeface="Arial" charset="0"/>
              </a:rPr>
              <a:t>Currently </a:t>
            </a:r>
            <a:r>
              <a:rPr lang="en-US" sz="3100" dirty="0">
                <a:latin typeface="Arial" charset="0"/>
              </a:rPr>
              <a:t>supported by </a:t>
            </a:r>
            <a:r>
              <a:rPr lang="en-US" sz="3100" dirty="0" err="1">
                <a:latin typeface="Arial" charset="0"/>
              </a:rPr>
              <a:t>CoCA</a:t>
            </a:r>
            <a:r>
              <a:rPr lang="en-US" sz="3100" dirty="0">
                <a:latin typeface="Arial" charset="0"/>
              </a:rPr>
              <a:t>-Ex tool are:</a:t>
            </a:r>
          </a:p>
          <a:p>
            <a:pPr lvl="1">
              <a:lnSpc>
                <a:spcPct val="90000"/>
              </a:lnSpc>
            </a:pPr>
            <a:r>
              <a:rPr lang="en-US" sz="2900" dirty="0" err="1" smtClean="0">
                <a:latin typeface="Arial" charset="0"/>
              </a:rPr>
              <a:t>OSGi</a:t>
            </a:r>
            <a:r>
              <a:rPr lang="en-US" sz="2900" dirty="0" smtClean="0">
                <a:latin typeface="Arial" charset="0"/>
              </a:rPr>
              <a:t>, EJB, SOFA</a:t>
            </a:r>
            <a:endParaRPr lang="en-US" sz="2900" dirty="0">
              <a:latin typeface="Arial" charset="0"/>
            </a:endParaRPr>
          </a:p>
        </p:txBody>
      </p:sp>
      <p:pic>
        <p:nvPicPr>
          <p:cNvPr id="17413" name="Picture 4" descr="kompone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338" y="2708920"/>
            <a:ext cx="45847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B45E-445B-49CD-A52A-946864591500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 rIns="45720"/>
          <a:lstStyle/>
          <a:p>
            <a:pPr eaLnBrk="1" hangingPunct="1"/>
            <a:r>
              <a:rPr lang="en-US" sz="3200" smtClean="0">
                <a:latin typeface="Arial" charset="0"/>
              </a:rPr>
              <a:t>Large component diagrams visualization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type="body" idx="4294967295"/>
          </p:nvPr>
        </p:nvSpPr>
        <p:spPr/>
        <p:txBody>
          <a:bodyPr lIns="54864" tIns="91440"/>
          <a:lstStyle/>
          <a:p>
            <a:pPr eaLnBrk="1" hangingPunct="1"/>
            <a:r>
              <a:rPr lang="en-US" smtClean="0">
                <a:latin typeface="Arial" charset="0"/>
              </a:rPr>
              <a:t>How to handle the complexity of large UML component diagrams?</a:t>
            </a:r>
          </a:p>
          <a:p>
            <a:pPr eaLnBrk="1" hangingPunct="1"/>
            <a:r>
              <a:rPr lang="en-US" smtClean="0">
                <a:latin typeface="Arial" charset="0"/>
              </a:rPr>
              <a:t>Applications can easily consist of thousands nodes</a:t>
            </a:r>
          </a:p>
          <a:p>
            <a:pPr eaLnBrk="1" hangingPunct="1"/>
            <a:r>
              <a:rPr lang="en-US" smtClean="0">
                <a:latin typeface="Arial" charset="0"/>
              </a:rPr>
              <a:t>Either overview or detailed view</a:t>
            </a:r>
          </a:p>
          <a:p>
            <a:pPr lvl="1" eaLnBrk="1" hangingPunct="1"/>
            <a:endParaRPr lang="en-US" smtClean="0">
              <a:latin typeface="Arial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08500"/>
            <a:ext cx="414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933825"/>
            <a:ext cx="256857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8C791-344B-44BE-AE63-2BF592D39181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23E22-AC9A-4845-B885-BD3BEFD6388D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2150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1066800"/>
          </a:xfrm>
        </p:spPr>
        <p:txBody>
          <a:bodyPr rIns="45720"/>
          <a:lstStyle/>
          <a:p>
            <a:pPr eaLnBrk="1" hangingPunct="1"/>
            <a:r>
              <a:rPr lang="en-US" sz="3600" dirty="0" err="1" smtClean="0"/>
              <a:t>CoCA</a:t>
            </a:r>
            <a:r>
              <a:rPr lang="en-US" sz="3600" dirty="0" smtClean="0"/>
              <a:t>-Ex </a:t>
            </a:r>
            <a:r>
              <a:rPr lang="en-US" sz="3600" dirty="0" smtClean="0">
                <a:latin typeface="Arial" charset="0"/>
              </a:rPr>
              <a:t>reverse-engineering </a:t>
            </a:r>
            <a:r>
              <a:rPr lang="en-US" sz="3600" dirty="0" smtClean="0"/>
              <a:t>tool introduction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9" name="Zástupný symbol pro číslo snímku 8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C98E07-AEB9-434D-9D39-8B9284CB13E2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46088" y="2057400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▫"/>
              <a:defRPr sz="2000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2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User uploads components to the server</a:t>
            </a:r>
          </a:p>
          <a:p>
            <a:pPr marL="633412" indent="-514350" eaLnBrk="1" hangingPunct="1">
              <a:buFont typeface="+mj-lt"/>
              <a:buAutoNum type="arabicPeriod"/>
            </a:pPr>
            <a:r>
              <a:rPr lang="en-US" dirty="0" err="1" smtClean="0">
                <a:latin typeface="Arial" charset="0"/>
              </a:rPr>
              <a:t>CoCA</a:t>
            </a:r>
            <a:r>
              <a:rPr lang="en-US" dirty="0" smtClean="0">
                <a:latin typeface="Arial" charset="0"/>
              </a:rPr>
              <a:t>-Ex tool shows the component diagram</a:t>
            </a:r>
          </a:p>
          <a:p>
            <a:pPr marL="633412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Users starts working with the diagram and use its features</a:t>
            </a:r>
          </a:p>
          <a:p>
            <a:pPr marL="633412" indent="-514350" eaLnBrk="1" hangingPunct="1">
              <a:buFont typeface="+mj-lt"/>
              <a:buAutoNum type="arabicPeriod"/>
            </a:pPr>
            <a:endParaRPr lang="en-US" dirty="0">
              <a:latin typeface="Arial" charset="0"/>
            </a:endParaRPr>
          </a:p>
          <a:p>
            <a:pPr marL="576262" indent="-457200" eaLnBrk="1" hangingPunct="1"/>
            <a:r>
              <a:rPr lang="en-US" dirty="0" smtClean="0">
                <a:latin typeface="Arial" charset="0"/>
              </a:rPr>
              <a:t>Users can save and share their diagrams</a:t>
            </a:r>
          </a:p>
          <a:p>
            <a:pPr marL="576262" indent="-457200" eaLnBrk="1" hangingPunct="1"/>
            <a:r>
              <a:rPr lang="en-US" dirty="0" smtClean="0">
                <a:latin typeface="Arial" charset="0"/>
              </a:rPr>
              <a:t>Technologies used:</a:t>
            </a:r>
          </a:p>
          <a:p>
            <a:pPr marL="730250" lvl="1" indent="-319088" eaLnBrk="1" hangingPunct="1"/>
            <a:r>
              <a:rPr lang="en-US" dirty="0" smtClean="0">
                <a:latin typeface="Arial" charset="0"/>
              </a:rPr>
              <a:t>JEE server, JSP, JSON, </a:t>
            </a:r>
          </a:p>
          <a:p>
            <a:pPr marL="730250" lvl="1" indent="-319088" eaLnBrk="1" hangingPunct="1"/>
            <a:r>
              <a:rPr lang="en-US" dirty="0" smtClean="0">
                <a:latin typeface="Arial" charset="0"/>
              </a:rPr>
              <a:t>JavaScript, HTML5, SVG, </a:t>
            </a:r>
            <a:r>
              <a:rPr lang="en-US" dirty="0" err="1" smtClean="0">
                <a:latin typeface="Arial" charset="0"/>
              </a:rPr>
              <a:t>jQuery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qTip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B3270-9235-4915-AE04-3199D9F7CB8C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 rIns="45720"/>
          <a:lstStyle/>
          <a:p>
            <a:pPr eaLnBrk="1" hangingPunct="1"/>
            <a:r>
              <a:rPr lang="en-US" sz="3600" dirty="0" smtClean="0"/>
              <a:t>Complex Component Application Explorer (</a:t>
            </a:r>
            <a:r>
              <a:rPr lang="en-US" sz="3600" dirty="0" err="1" smtClean="0"/>
              <a:t>CoCA</a:t>
            </a:r>
            <a:r>
              <a:rPr lang="en-US" sz="3600" dirty="0" smtClean="0"/>
              <a:t>-Ex) Tool Demo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65400"/>
            <a:ext cx="9144000" cy="3721100"/>
          </a:xfrm>
        </p:spPr>
      </p:pic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4702023-D1A7-4B04-9FD7-69FAC96FA39F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Concepts behind </a:t>
            </a:r>
            <a:r>
              <a:rPr lang="en-US" dirty="0" err="1" smtClean="0">
                <a:latin typeface="Arial" charset="0"/>
              </a:rPr>
              <a:t>CoCA</a:t>
            </a:r>
            <a:r>
              <a:rPr lang="en-US" dirty="0" smtClean="0">
                <a:latin typeface="Arial" charset="0"/>
              </a:rPr>
              <a:t>-Ex tool</a:t>
            </a:r>
            <a:endParaRPr lang="cs-CZ" dirty="0" smtClean="0">
              <a:latin typeface="Arial" charset="0"/>
            </a:endParaRPr>
          </a:p>
        </p:txBody>
      </p:sp>
      <p:pic>
        <p:nvPicPr>
          <p:cNvPr id="26626" name="Picture 5" descr="viewportWithSec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27325"/>
            <a:ext cx="9144000" cy="2744788"/>
          </a:xfrm>
        </p:spPr>
      </p:pic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/>
          <a:p>
            <a:pPr>
              <a:defRPr/>
            </a:pPr>
            <a:fld id="{FC8B3270-9235-4915-AE04-3199D9F7CB8C}" type="slidenum">
              <a:rPr lang="cs-CZ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FD12-67F5-4B98-989A-CEA63EC690F6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27650" name="Zástupný symbol pro obsah 6"/>
          <p:cNvSpPr>
            <a:spLocks noGrp="1"/>
          </p:cNvSpPr>
          <p:nvPr>
            <p:ph idx="4294967295"/>
          </p:nvPr>
        </p:nvSpPr>
        <p:spPr>
          <a:xfrm>
            <a:off x="446088" y="2249488"/>
            <a:ext cx="8229600" cy="4324350"/>
          </a:xfrm>
        </p:spPr>
        <p:txBody>
          <a:bodyPr lIns="54864" tIns="91440"/>
          <a:lstStyle/>
          <a:p>
            <a:pPr marL="438150" indent="-319088" eaLnBrk="1" hangingPunct="1"/>
            <a:r>
              <a:rPr lang="en-US" dirty="0" smtClean="0">
                <a:latin typeface="Arial" charset="0"/>
              </a:rPr>
              <a:t>Layout integration</a:t>
            </a:r>
          </a:p>
          <a:p>
            <a:pPr marL="730250" lvl="1" indent="-273050" eaLnBrk="1" hangingPunct="1"/>
            <a:r>
              <a:rPr lang="en-US" dirty="0" smtClean="0">
                <a:latin typeface="Arial" charset="0"/>
              </a:rPr>
              <a:t>Default layout after loading the application</a:t>
            </a:r>
          </a:p>
          <a:p>
            <a:pPr marL="438150" indent="-273050" eaLnBrk="1" hangingPunct="1"/>
            <a:r>
              <a:rPr lang="en-US" dirty="0" smtClean="0">
                <a:latin typeface="Arial" charset="0"/>
              </a:rPr>
              <a:t>Evaluation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Comparative user study</a:t>
            </a:r>
            <a:endParaRPr lang="en-US" dirty="0">
              <a:latin typeface="Arial" charset="0"/>
            </a:endParaRPr>
          </a:p>
          <a:p>
            <a:pPr marL="438150" indent="-273050" eaLnBrk="1" hangingPunct="1"/>
            <a:endParaRPr lang="en-US" dirty="0" smtClean="0">
              <a:latin typeface="Arial" charset="0"/>
            </a:endParaRPr>
          </a:p>
          <a:p>
            <a:pPr marL="438150" indent="-319088" eaLnBrk="1" hangingPunct="1"/>
            <a:r>
              <a:rPr lang="en-US" dirty="0" smtClean="0">
                <a:latin typeface="Arial" charset="0"/>
              </a:rPr>
              <a:t>Clustered interfaces exploration</a:t>
            </a:r>
          </a:p>
          <a:p>
            <a:pPr marL="730250" lvl="1" indent="-273050" eaLnBrk="1" hangingPunct="1"/>
            <a:r>
              <a:rPr lang="en-US" dirty="0" smtClean="0">
                <a:latin typeface="Arial" charset="0"/>
              </a:rPr>
              <a:t>For large amount of interfaces or components</a:t>
            </a:r>
          </a:p>
          <a:p>
            <a:pPr marL="438150" indent="-319088" eaLnBrk="1" hangingPunct="1"/>
            <a:r>
              <a:rPr lang="en-US" dirty="0" smtClean="0">
                <a:latin typeface="Arial" charset="0"/>
              </a:rPr>
              <a:t>Clustering integration</a:t>
            </a:r>
          </a:p>
          <a:p>
            <a:pPr marL="730250" lvl="1" indent="-273050" eaLnBrk="1" hangingPunct="1"/>
            <a:r>
              <a:rPr lang="en-US" dirty="0" smtClean="0">
                <a:latin typeface="Arial" charset="0"/>
              </a:rPr>
              <a:t>Suggesting clusters for groups after loading the application</a:t>
            </a:r>
          </a:p>
        </p:txBody>
      </p:sp>
      <p:sp>
        <p:nvSpPr>
          <p:cNvPr id="7" name="Zástupný symbol pro číslo snímku 6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69F00B-9B38-4793-A919-44D83B1FE41A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611188" y="98742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</a:rPr>
              <a:t>Current and Future </a:t>
            </a:r>
            <a:r>
              <a:rPr lang="en-US" sz="3600" dirty="0">
                <a:solidFill>
                  <a:schemeClr val="tx2"/>
                </a:solidFill>
                <a:latin typeface="Trebuchet MS" pitchFamily="34" charset="0"/>
              </a:rPr>
              <a:t>work</a:t>
            </a:r>
            <a:endParaRPr lang="cs-CZ" sz="3600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E699-65BC-465C-AAA4-653F1B075D94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663575" y="836613"/>
            <a:ext cx="8229600" cy="1066800"/>
          </a:xfrm>
        </p:spPr>
        <p:txBody>
          <a:bodyPr rIns="45720"/>
          <a:lstStyle/>
          <a:p>
            <a:pPr eaLnBrk="1" hangingPunct="1"/>
            <a:r>
              <a:rPr lang="en-US" sz="3600" smtClean="0"/>
              <a:t>Summary</a:t>
            </a:r>
            <a:endParaRPr lang="cs-CZ" sz="360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8229600" cy="4584700"/>
          </a:xfrm>
        </p:spPr>
        <p:txBody>
          <a:bodyPr lIns="54864" tIns="91440"/>
          <a:lstStyle/>
          <a:p>
            <a:pPr marL="438150" indent="-319088" eaLnBrk="1" hangingPunct="1"/>
            <a:r>
              <a:rPr lang="en-US" dirty="0" smtClean="0">
                <a:latin typeface="Arial" charset="0"/>
              </a:rPr>
              <a:t>Web-based tool, publicly available</a:t>
            </a:r>
          </a:p>
          <a:p>
            <a:pPr marL="730250" lvl="1" indent="-319088" eaLnBrk="1" hangingPunct="1"/>
            <a:r>
              <a:rPr lang="en-US" dirty="0" smtClean="0">
                <a:latin typeface="Arial" charset="0"/>
              </a:rPr>
              <a:t>http://147.228.64.46/cocaex</a:t>
            </a:r>
            <a:endParaRPr lang="en-US" dirty="0">
              <a:latin typeface="Arial" charset="0"/>
            </a:endParaRPr>
          </a:p>
          <a:p>
            <a:pPr marL="438150" indent="-319088" eaLnBrk="1" hangingPunct="1"/>
            <a:r>
              <a:rPr lang="en-US" dirty="0" smtClean="0">
                <a:latin typeface="Arial" charset="0"/>
              </a:rPr>
              <a:t>Lines reduction, by removing the selected components from the diagram area to side area (</a:t>
            </a:r>
            <a:r>
              <a:rPr lang="en-US" dirty="0" err="1" smtClean="0">
                <a:latin typeface="Arial" charset="0"/>
              </a:rPr>
              <a:t>SeCo</a:t>
            </a:r>
            <a:r>
              <a:rPr lang="en-US" dirty="0" smtClean="0">
                <a:latin typeface="Arial" charset="0"/>
              </a:rPr>
              <a:t>).</a:t>
            </a:r>
          </a:p>
          <a:p>
            <a:pPr marL="438150" indent="-319088" eaLnBrk="1" hangingPunct="1"/>
            <a:r>
              <a:rPr lang="en-US" dirty="0" smtClean="0">
                <a:latin typeface="Arial" charset="0"/>
              </a:rPr>
              <a:t>Symbolic delegates instead of lines. </a:t>
            </a:r>
          </a:p>
          <a:p>
            <a:pPr marL="438150" indent="-319088" eaLnBrk="1" hangingPunct="1"/>
            <a:endParaRPr lang="en-US" dirty="0" smtClean="0">
              <a:latin typeface="Arial" charset="0"/>
            </a:endParaRPr>
          </a:p>
          <a:p>
            <a:pPr marL="438150" indent="-319088" eaLnBrk="1" hangingPunct="1"/>
            <a:r>
              <a:rPr lang="en-US" dirty="0" smtClean="0">
                <a:latin typeface="Arial" charset="0"/>
              </a:rPr>
              <a:t>Useful in the reverse engineering process </a:t>
            </a:r>
          </a:p>
          <a:p>
            <a:pPr marL="438150" indent="-319088" eaLnBrk="1" hangingPunct="1"/>
            <a:r>
              <a:rPr lang="en-US" dirty="0" smtClean="0">
                <a:latin typeface="Arial" charset="0"/>
              </a:rPr>
              <a:t>It helps to create the mental model</a:t>
            </a: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204200" y="6381750"/>
            <a:ext cx="471488" cy="369888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7FC1EA-A089-4AEF-BFC9-6698A722215D}" type="slidenum">
              <a:rPr lang="cs-CZ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4003</TotalTime>
  <Words>340</Words>
  <Application>Microsoft Office PowerPoint</Application>
  <PresentationFormat>Předvádění na obrazovce (4:3)</PresentationFormat>
  <Paragraphs>110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Urbanistický</vt:lpstr>
      <vt:lpstr>A Visualization Tool  for Reverse-engineering  of Complex Component Applications  Lukas Holy   Co-authors: Jaroslav Snajberk, Premek Brada, Kamil Jezek  University of West Bohemia in Pilsen, Czech Republic</vt:lpstr>
      <vt:lpstr>Structure of this presentation</vt:lpstr>
      <vt:lpstr>Software components - briefly </vt:lpstr>
      <vt:lpstr>Large component diagrams visualization</vt:lpstr>
      <vt:lpstr>CoCA-Ex reverse-engineering tool introduction</vt:lpstr>
      <vt:lpstr>Complex Component Application Explorer (CoCA-Ex) Tool Demo</vt:lpstr>
      <vt:lpstr>Concepts behind CoCA-Ex tool</vt:lpstr>
      <vt:lpstr>Prezentace aplikace PowerPoint</vt:lpstr>
      <vt:lpstr>Summary</vt:lpstr>
      <vt:lpstr>Q&amp;A</vt:lpstr>
      <vt:lpstr>Backup slides</vt:lpstr>
      <vt:lpstr>Viewport for component diagrams</vt:lpstr>
      <vt:lpstr>CoCA-Ex tool introduction</vt:lpstr>
      <vt:lpstr>Presented Ideas &amp; Techniques</vt:lpstr>
      <vt:lpstr>Prezentace aplikace PowerPoint</vt:lpstr>
      <vt:lpstr>Preliminary validation - Removing nodes with highest degrees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</dc:title>
  <dc:creator>master</dc:creator>
  <cp:lastModifiedBy>m@~TeR</cp:lastModifiedBy>
  <cp:revision>143</cp:revision>
  <dcterms:created xsi:type="dcterms:W3CDTF">2011-09-14T20:40:40Z</dcterms:created>
  <dcterms:modified xsi:type="dcterms:W3CDTF">2013-09-25T15:44:52Z</dcterms:modified>
</cp:coreProperties>
</file>