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76" r:id="rId4"/>
    <p:sldId id="421" r:id="rId5"/>
    <p:sldId id="396" r:id="rId6"/>
    <p:sldId id="398" r:id="rId7"/>
    <p:sldId id="423" r:id="rId8"/>
    <p:sldId id="424" r:id="rId9"/>
    <p:sldId id="425" r:id="rId10"/>
    <p:sldId id="431" r:id="rId11"/>
    <p:sldId id="435" r:id="rId12"/>
    <p:sldId id="426" r:id="rId13"/>
    <p:sldId id="429" r:id="rId14"/>
    <p:sldId id="427" r:id="rId15"/>
    <p:sldId id="432" r:id="rId16"/>
    <p:sldId id="433" r:id="rId17"/>
    <p:sldId id="434" r:id="rId18"/>
    <p:sldId id="422" r:id="rId1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  <p:embeddedFont>
      <p:font typeface="Wingdings 2" panose="05020102010507070707" pitchFamily="18" charset="2"/>
      <p:regular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slimau@yahoo.com" initials="a" lastIdx="1" clrIdx="0"/>
  <p:cmAuthor id="1" name="Hafeez Osman" initials="H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7C8AB"/>
    <a:srgbClr val="00CC9A"/>
    <a:srgbClr val="8AE2B8"/>
    <a:srgbClr val="BAC3E8"/>
    <a:srgbClr val="61D6FF"/>
    <a:srgbClr val="B7ECFF"/>
    <a:srgbClr val="C6F2E8"/>
    <a:srgbClr val="339966"/>
    <a:srgbClr val="5BA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1564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100" d="100"/>
          <a:sy n="100" d="100"/>
        </p:scale>
        <p:origin x="-25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isli_000\Dropbox\Hafeez-MODEL2012\ICSM2013\Presentation\ResultsChartGe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Influential Predictors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Predictor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Sheet1!$D$17:$D$27</c:f>
              <c:strCache>
                <c:ptCount val="11"/>
                <c:pt idx="0">
                  <c:v>EC_Par</c:v>
                </c:pt>
                <c:pt idx="1">
                  <c:v>NumOps</c:v>
                </c:pt>
                <c:pt idx="2">
                  <c:v>Dep_In</c:v>
                </c:pt>
                <c:pt idx="3">
                  <c:v>NumPubOps</c:v>
                </c:pt>
                <c:pt idx="4">
                  <c:v>Dep_out</c:v>
                </c:pt>
                <c:pt idx="5">
                  <c:v>NumAttr</c:v>
                </c:pt>
                <c:pt idx="6">
                  <c:v>Setters</c:v>
                </c:pt>
                <c:pt idx="7">
                  <c:v>Getters</c:v>
                </c:pt>
                <c:pt idx="8">
                  <c:v>EC_Attr</c:v>
                </c:pt>
                <c:pt idx="9">
                  <c:v>IC_Attr</c:v>
                </c:pt>
                <c:pt idx="10">
                  <c:v>IC_Par</c:v>
                </c:pt>
              </c:strCache>
            </c:strRef>
          </c:cat>
          <c:val>
            <c:numRef>
              <c:f>Sheet1!$E$17:$E$27</c:f>
              <c:numCache>
                <c:formatCode>General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47200"/>
        <c:axId val="100148736"/>
      </c:barChart>
      <c:catAx>
        <c:axId val="1001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148736"/>
        <c:crosses val="autoZero"/>
        <c:auto val="1"/>
        <c:lblAlgn val="ctr"/>
        <c:lblOffset val="100"/>
        <c:noMultiLvlLbl val="0"/>
      </c:catAx>
      <c:valAx>
        <c:axId val="100148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No of</a:t>
                </a:r>
                <a:r>
                  <a:rPr lang="en-US" sz="16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Projects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1541218637992835E-2"/>
              <c:y val="0.3284003854986876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0147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75556316330024"/>
          <c:y val="0.16516409658132475"/>
          <c:w val="0.82124443683669979"/>
          <c:h val="0.6133578868912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ValidPrediction!$T$31</c:f>
              <c:strCache>
                <c:ptCount val="1"/>
                <c:pt idx="0">
                  <c:v>Prediction Set A</c:v>
                </c:pt>
              </c:strCache>
            </c:strRef>
          </c:tx>
          <c:invertIfNegative val="0"/>
          <c:cat>
            <c:strRef>
              <c:f>ValidPrediction!$S$32:$S$41</c:f>
              <c:strCache>
                <c:ptCount val="10"/>
                <c:pt idx="0">
                  <c:v>Decision Table</c:v>
                </c:pt>
                <c:pt idx="1">
                  <c:v>J48</c:v>
                </c:pt>
                <c:pt idx="2">
                  <c:v>Decision Stump</c:v>
                </c:pt>
                <c:pt idx="3">
                  <c:v>RBF Network</c:v>
                </c:pt>
                <c:pt idx="4">
                  <c:v>Naïve Bayes</c:v>
                </c:pt>
                <c:pt idx="5">
                  <c:v>Random Tree</c:v>
                </c:pt>
                <c:pt idx="6">
                  <c:v>Function Logistic</c:v>
                </c:pt>
                <c:pt idx="7">
                  <c:v>k-NN(1)</c:v>
                </c:pt>
                <c:pt idx="8">
                  <c:v>k-NN(5)</c:v>
                </c:pt>
                <c:pt idx="9">
                  <c:v>Random Forest</c:v>
                </c:pt>
              </c:strCache>
            </c:strRef>
          </c:cat>
          <c:val>
            <c:numRef>
              <c:f>ValidPrediction!$T$32:$T$41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</c:ser>
        <c:ser>
          <c:idx val="1"/>
          <c:order val="1"/>
          <c:tx>
            <c:strRef>
              <c:f>ValidPrediction!$U$31</c:f>
              <c:strCache>
                <c:ptCount val="1"/>
                <c:pt idx="0">
                  <c:v>Prediction Set B</c:v>
                </c:pt>
              </c:strCache>
            </c:strRef>
          </c:tx>
          <c:invertIfNegative val="0"/>
          <c:cat>
            <c:strRef>
              <c:f>ValidPrediction!$S$32:$S$41</c:f>
              <c:strCache>
                <c:ptCount val="10"/>
                <c:pt idx="0">
                  <c:v>Decision Table</c:v>
                </c:pt>
                <c:pt idx="1">
                  <c:v>J48</c:v>
                </c:pt>
                <c:pt idx="2">
                  <c:v>Decision Stump</c:v>
                </c:pt>
                <c:pt idx="3">
                  <c:v>RBF Network</c:v>
                </c:pt>
                <c:pt idx="4">
                  <c:v>Naïve Bayes</c:v>
                </c:pt>
                <c:pt idx="5">
                  <c:v>Random Tree</c:v>
                </c:pt>
                <c:pt idx="6">
                  <c:v>Function Logistic</c:v>
                </c:pt>
                <c:pt idx="7">
                  <c:v>k-NN(1)</c:v>
                </c:pt>
                <c:pt idx="8">
                  <c:v>k-NN(5)</c:v>
                </c:pt>
                <c:pt idx="9">
                  <c:v>Random Forest</c:v>
                </c:pt>
              </c:strCache>
            </c:strRef>
          </c:cat>
          <c:val>
            <c:numRef>
              <c:f>ValidPrediction!$U$32:$U$41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</c:ser>
        <c:ser>
          <c:idx val="2"/>
          <c:order val="2"/>
          <c:tx>
            <c:strRef>
              <c:f>ValidPrediction!$V$31</c:f>
              <c:strCache>
                <c:ptCount val="1"/>
                <c:pt idx="0">
                  <c:v>Prediciton Set C</c:v>
                </c:pt>
              </c:strCache>
            </c:strRef>
          </c:tx>
          <c:invertIfNegative val="0"/>
          <c:cat>
            <c:strRef>
              <c:f>ValidPrediction!$S$32:$S$41</c:f>
              <c:strCache>
                <c:ptCount val="10"/>
                <c:pt idx="0">
                  <c:v>Decision Table</c:v>
                </c:pt>
                <c:pt idx="1">
                  <c:v>J48</c:v>
                </c:pt>
                <c:pt idx="2">
                  <c:v>Decision Stump</c:v>
                </c:pt>
                <c:pt idx="3">
                  <c:v>RBF Network</c:v>
                </c:pt>
                <c:pt idx="4">
                  <c:v>Naïve Bayes</c:v>
                </c:pt>
                <c:pt idx="5">
                  <c:v>Random Tree</c:v>
                </c:pt>
                <c:pt idx="6">
                  <c:v>Function Logistic</c:v>
                </c:pt>
                <c:pt idx="7">
                  <c:v>k-NN(1)</c:v>
                </c:pt>
                <c:pt idx="8">
                  <c:v>k-NN(5)</c:v>
                </c:pt>
                <c:pt idx="9">
                  <c:v>Random Forest</c:v>
                </c:pt>
              </c:strCache>
            </c:strRef>
          </c:cat>
          <c:val>
            <c:numRef>
              <c:f>ValidPrediction!$V$32:$V$41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57888"/>
        <c:axId val="148759680"/>
      </c:barChart>
      <c:catAx>
        <c:axId val="1487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8759680"/>
        <c:crosses val="autoZero"/>
        <c:auto val="1"/>
        <c:lblAlgn val="ctr"/>
        <c:lblOffset val="100"/>
        <c:noMultiLvlLbl val="0"/>
      </c:catAx>
      <c:valAx>
        <c:axId val="14875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No of projects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3559322033898302E-2"/>
              <c:y val="0.306068843118023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48757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  <c:spPr>
        <a:gradFill flip="none" rotWithShape="1">
          <a:gsLst>
            <a:gs pos="0">
              <a:schemeClr val="accent1">
                <a:lumMod val="50000"/>
              </a:schemeClr>
            </a:gs>
            <a:gs pos="81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0800000" scaled="1"/>
          <a:tileRect/>
        </a:gra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</a:defRPr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Average AUC Score</a:t>
            </a:r>
          </a:p>
        </c:rich>
      </c:tx>
      <c:layout>
        <c:manualLayout>
          <c:xMode val="edge"/>
          <c:yMode val="edge"/>
          <c:x val="0.40546649617515762"/>
          <c:y val="2.48152921600090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2923931383577"/>
          <c:y val="8.9054658514224436E-2"/>
          <c:w val="0.83070760686164224"/>
          <c:h val="0.62285621277217684"/>
        </c:manualLayout>
      </c:layout>
      <c:barChart>
        <c:barDir val="col"/>
        <c:grouping val="clustered"/>
        <c:varyColors val="0"/>
        <c:ser>
          <c:idx val="0"/>
          <c:order val="0"/>
          <c:tx>
            <c:v>Predictor Set A</c:v>
          </c:tx>
          <c:invertIfNegative val="0"/>
          <c:cat>
            <c:strRef>
              <c:f>Sheet5!$P$10:$P$19</c:f>
              <c:strCache>
                <c:ptCount val="10"/>
                <c:pt idx="0">
                  <c:v>Decision Table</c:v>
                </c:pt>
                <c:pt idx="1">
                  <c:v>J48</c:v>
                </c:pt>
                <c:pt idx="2">
                  <c:v>Random Tree</c:v>
                </c:pt>
                <c:pt idx="3">
                  <c:v>RBF Network</c:v>
                </c:pt>
                <c:pt idx="4">
                  <c:v>Decision Stump</c:v>
                </c:pt>
                <c:pt idx="5">
                  <c:v>Function Logistic</c:v>
                </c:pt>
                <c:pt idx="6">
                  <c:v>Naïve Bayes</c:v>
                </c:pt>
                <c:pt idx="7">
                  <c:v>k-NN(1)</c:v>
                </c:pt>
                <c:pt idx="8">
                  <c:v>k-NN (5)</c:v>
                </c:pt>
                <c:pt idx="9">
                  <c:v>Random Forest</c:v>
                </c:pt>
              </c:strCache>
            </c:strRef>
          </c:cat>
          <c:val>
            <c:numRef>
              <c:f>Sheet5!$Q$10:$Q$19</c:f>
              <c:numCache>
                <c:formatCode>0.00</c:formatCode>
                <c:ptCount val="10"/>
                <c:pt idx="0">
                  <c:v>0.60222222222222233</c:v>
                </c:pt>
                <c:pt idx="1">
                  <c:v>0.62777777777777777</c:v>
                </c:pt>
                <c:pt idx="2">
                  <c:v>0.65777777777777768</c:v>
                </c:pt>
                <c:pt idx="3">
                  <c:v>0.65777777777777779</c:v>
                </c:pt>
                <c:pt idx="4">
                  <c:v>0.66</c:v>
                </c:pt>
                <c:pt idx="5">
                  <c:v>0.68777777777777771</c:v>
                </c:pt>
                <c:pt idx="6">
                  <c:v>0.70333333333333337</c:v>
                </c:pt>
                <c:pt idx="7">
                  <c:v>0.70444444444444454</c:v>
                </c:pt>
                <c:pt idx="8">
                  <c:v>0.72777777777777763</c:v>
                </c:pt>
                <c:pt idx="9">
                  <c:v>0.75444444444444436</c:v>
                </c:pt>
              </c:numCache>
            </c:numRef>
          </c:val>
        </c:ser>
        <c:ser>
          <c:idx val="1"/>
          <c:order val="1"/>
          <c:tx>
            <c:v>Predictor Set B</c:v>
          </c:tx>
          <c:invertIfNegative val="0"/>
          <c:cat>
            <c:strRef>
              <c:f>Sheet5!$P$10:$P$19</c:f>
              <c:strCache>
                <c:ptCount val="10"/>
                <c:pt idx="0">
                  <c:v>Decision Table</c:v>
                </c:pt>
                <c:pt idx="1">
                  <c:v>J48</c:v>
                </c:pt>
                <c:pt idx="2">
                  <c:v>Random Tree</c:v>
                </c:pt>
                <c:pt idx="3">
                  <c:v>RBF Network</c:v>
                </c:pt>
                <c:pt idx="4">
                  <c:v>Decision Stump</c:v>
                </c:pt>
                <c:pt idx="5">
                  <c:v>Function Logistic</c:v>
                </c:pt>
                <c:pt idx="6">
                  <c:v>Naïve Bayes</c:v>
                </c:pt>
                <c:pt idx="7">
                  <c:v>k-NN(1)</c:v>
                </c:pt>
                <c:pt idx="8">
                  <c:v>k-NN (5)</c:v>
                </c:pt>
                <c:pt idx="9">
                  <c:v>Random Forest</c:v>
                </c:pt>
              </c:strCache>
            </c:strRef>
          </c:cat>
          <c:val>
            <c:numRef>
              <c:f>Sheet5!$R$10:$R$19</c:f>
              <c:numCache>
                <c:formatCode>0.00</c:formatCode>
                <c:ptCount val="10"/>
                <c:pt idx="0">
                  <c:v>0.58666666666666656</c:v>
                </c:pt>
                <c:pt idx="1">
                  <c:v>0.61333333333333329</c:v>
                </c:pt>
                <c:pt idx="2">
                  <c:v>0.66444444444444439</c:v>
                </c:pt>
                <c:pt idx="3">
                  <c:v>0.6711111111111111</c:v>
                </c:pt>
                <c:pt idx="4">
                  <c:v>0.6399999999999999</c:v>
                </c:pt>
                <c:pt idx="5">
                  <c:v>0.70111111111111102</c:v>
                </c:pt>
                <c:pt idx="6">
                  <c:v>0.70333333333333325</c:v>
                </c:pt>
                <c:pt idx="7">
                  <c:v>0.7022222222222223</c:v>
                </c:pt>
                <c:pt idx="8">
                  <c:v>0.72000000000000008</c:v>
                </c:pt>
                <c:pt idx="9">
                  <c:v>0.75444444444444436</c:v>
                </c:pt>
              </c:numCache>
            </c:numRef>
          </c:val>
        </c:ser>
        <c:ser>
          <c:idx val="2"/>
          <c:order val="2"/>
          <c:tx>
            <c:v>Predictor Set C</c:v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Sheet5!$P$10:$P$19</c:f>
              <c:strCache>
                <c:ptCount val="10"/>
                <c:pt idx="0">
                  <c:v>Decision Table</c:v>
                </c:pt>
                <c:pt idx="1">
                  <c:v>J48</c:v>
                </c:pt>
                <c:pt idx="2">
                  <c:v>Random Tree</c:v>
                </c:pt>
                <c:pt idx="3">
                  <c:v>RBF Network</c:v>
                </c:pt>
                <c:pt idx="4">
                  <c:v>Decision Stump</c:v>
                </c:pt>
                <c:pt idx="5">
                  <c:v>Function Logistic</c:v>
                </c:pt>
                <c:pt idx="6">
                  <c:v>Naïve Bayes</c:v>
                </c:pt>
                <c:pt idx="7">
                  <c:v>k-NN(1)</c:v>
                </c:pt>
                <c:pt idx="8">
                  <c:v>k-NN (5)</c:v>
                </c:pt>
                <c:pt idx="9">
                  <c:v>Random Forest</c:v>
                </c:pt>
              </c:strCache>
            </c:strRef>
          </c:cat>
          <c:val>
            <c:numRef>
              <c:f>Sheet5!$S$10:$S$19</c:f>
              <c:numCache>
                <c:formatCode>0.00</c:formatCode>
                <c:ptCount val="10"/>
                <c:pt idx="0">
                  <c:v>0.58444444444444443</c:v>
                </c:pt>
                <c:pt idx="1">
                  <c:v>0.6133333333333334</c:v>
                </c:pt>
                <c:pt idx="2">
                  <c:v>0.65666666666666673</c:v>
                </c:pt>
                <c:pt idx="3">
                  <c:v>0.66333333333333333</c:v>
                </c:pt>
                <c:pt idx="4">
                  <c:v>0.64999999999999991</c:v>
                </c:pt>
                <c:pt idx="5">
                  <c:v>0.67666666666666642</c:v>
                </c:pt>
                <c:pt idx="6">
                  <c:v>0.69</c:v>
                </c:pt>
                <c:pt idx="7">
                  <c:v>0.7055555555555556</c:v>
                </c:pt>
                <c:pt idx="8">
                  <c:v>0.7222222222222221</c:v>
                </c:pt>
                <c:pt idx="9">
                  <c:v>0.7433333333333334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010304"/>
        <c:axId val="149011840"/>
      </c:barChart>
      <c:catAx>
        <c:axId val="14901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011840"/>
        <c:crosses val="autoZero"/>
        <c:auto val="1"/>
        <c:lblAlgn val="ctr"/>
        <c:lblOffset val="100"/>
        <c:noMultiLvlLbl val="0"/>
      </c:catAx>
      <c:valAx>
        <c:axId val="1490118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49010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8-27T18:42:14.062" idx="1">
    <p:pos x="1272" y="3369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1CEE9-3653-4A8A-8C70-AABE80885F4B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267E9-8736-45AE-B8E9-127C9F8BC7E1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1. Introduction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80B94E7-80DF-43E9-A9C7-B7B864E1F8EA}" type="parTrans" cxnId="{4B649256-3A33-4545-AC7F-098E2B75FEB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3E94FDA-3BA2-4D6F-8D67-AAF50682CF21}" type="sibTrans" cxnId="{4B649256-3A33-4545-AC7F-098E2B75FEBE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34E2C91-699A-49F1-B2CB-41146A21480C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3. Approach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5F2E0D-7DD4-410D-AFD9-3A195D89B04B}" type="parTrans" cxnId="{51FB8FE8-06E6-4184-9CEA-433C6B1ED80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EF262F6-ABE6-4FB1-BB2E-D72C377CCE9D}" type="sibTrans" cxnId="{51FB8FE8-06E6-4184-9CEA-433C6B1ED80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33A43BB5-40BE-42DF-B397-C3E17122F00C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4. Results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D00E0E-93BB-40B8-A295-68829B3AE876}" type="parTrans" cxnId="{F6798FBA-38F8-4FC1-A88D-B1FD5E2E7E3D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11E3BB1-95D0-4C4C-A3E4-9DB894AF8B73}" type="sibTrans" cxnId="{F6798FBA-38F8-4FC1-A88D-B1FD5E2E7E3D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E94A204-D103-4082-8BC5-3FC873EC1CFA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5. Discussion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02C9C0-87C1-477E-A1DD-5ADD59C711FF}" type="parTrans" cxnId="{82B51E0E-8AE5-4DFC-90DD-325486CF9EE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C1698DF-CD24-4A43-8C2B-CAFB33DF1B41}" type="sibTrans" cxnId="{82B51E0E-8AE5-4DFC-90DD-325486CF9EE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B021780-0FAF-4947-BB44-A904F438E8C5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6. Future Work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E229985-47CA-400E-BFD4-9123778EB550}" type="parTrans" cxnId="{25A6E12C-AF9D-4A69-8E1D-0EB943BA9968}">
      <dgm:prSet/>
      <dgm:spPr/>
      <dgm:t>
        <a:bodyPr/>
        <a:lstStyle/>
        <a:p>
          <a:endParaRPr lang="en-US"/>
        </a:p>
      </dgm:t>
    </dgm:pt>
    <dgm:pt modelId="{A3669796-DBCB-4F04-8F88-0D03340FB6A6}" type="sibTrans" cxnId="{25A6E12C-AF9D-4A69-8E1D-0EB943BA9968}">
      <dgm:prSet/>
      <dgm:spPr/>
      <dgm:t>
        <a:bodyPr/>
        <a:lstStyle/>
        <a:p>
          <a:endParaRPr lang="en-US"/>
        </a:p>
      </dgm:t>
    </dgm:pt>
    <dgm:pt modelId="{CF64E643-05D9-4609-AFF1-3943A055C579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7. Conclusion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6EF8F9-2E72-4333-AACD-40B31A715987}" type="parTrans" cxnId="{8AAA4154-A3F0-4041-AA60-9E6E4AC7724D}">
      <dgm:prSet/>
      <dgm:spPr/>
      <dgm:t>
        <a:bodyPr/>
        <a:lstStyle/>
        <a:p>
          <a:endParaRPr lang="en-US"/>
        </a:p>
      </dgm:t>
    </dgm:pt>
    <dgm:pt modelId="{46F1B099-1FC8-4BF2-828A-E6EB665D8DB3}" type="sibTrans" cxnId="{8AAA4154-A3F0-4041-AA60-9E6E4AC7724D}">
      <dgm:prSet/>
      <dgm:spPr/>
      <dgm:t>
        <a:bodyPr/>
        <a:lstStyle/>
        <a:p>
          <a:endParaRPr lang="en-US"/>
        </a:p>
      </dgm:t>
    </dgm:pt>
    <dgm:pt modelId="{8107A62E-8708-467B-AC63-5EF3B6D57610}">
      <dgm:prSet phldrT="[Text]" custT="1"/>
      <dgm:spPr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en-US" sz="20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2. Research Question</a:t>
          </a:r>
          <a:endParaRPr lang="en-US" sz="20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C33315-32F5-427E-B26A-4F9E2074574F}" type="parTrans" cxnId="{D79D0386-3E48-44DD-83D6-C7116610728A}">
      <dgm:prSet/>
      <dgm:spPr/>
      <dgm:t>
        <a:bodyPr/>
        <a:lstStyle/>
        <a:p>
          <a:endParaRPr lang="en-MY"/>
        </a:p>
      </dgm:t>
    </dgm:pt>
    <dgm:pt modelId="{8DC4079C-E6B1-4A54-975B-94ADF90857FF}" type="sibTrans" cxnId="{D79D0386-3E48-44DD-83D6-C7116610728A}">
      <dgm:prSet/>
      <dgm:spPr/>
      <dgm:t>
        <a:bodyPr/>
        <a:lstStyle/>
        <a:p>
          <a:endParaRPr lang="en-MY"/>
        </a:p>
      </dgm:t>
    </dgm:pt>
    <dgm:pt modelId="{E6E56B1A-C49A-4E4E-A8E6-B2B4DA84BBFC}" type="pres">
      <dgm:prSet presAssocID="{3CB1CEE9-3653-4A8A-8C70-AABE80885F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57A28-E5D8-4DC7-9851-0DB73CF78572}" type="pres">
      <dgm:prSet presAssocID="{B71267E9-8736-45AE-B8E9-127C9F8BC7E1}" presName="parentLin" presStyleCnt="0"/>
      <dgm:spPr/>
      <dgm:t>
        <a:bodyPr/>
        <a:lstStyle/>
        <a:p>
          <a:endParaRPr lang="en-US"/>
        </a:p>
      </dgm:t>
    </dgm:pt>
    <dgm:pt modelId="{750DADCC-DBCB-41A5-89D5-5272D49B3D9A}" type="pres">
      <dgm:prSet presAssocID="{B71267E9-8736-45AE-B8E9-127C9F8BC7E1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751448B-BD1C-4051-BA9E-B602D0564CCE}" type="pres">
      <dgm:prSet presAssocID="{B71267E9-8736-45AE-B8E9-127C9F8BC7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D3061-EA33-4C38-9F69-91D8A294504D}" type="pres">
      <dgm:prSet presAssocID="{B71267E9-8736-45AE-B8E9-127C9F8BC7E1}" presName="negativeSpace" presStyleCnt="0"/>
      <dgm:spPr/>
      <dgm:t>
        <a:bodyPr/>
        <a:lstStyle/>
        <a:p>
          <a:endParaRPr lang="en-US"/>
        </a:p>
      </dgm:t>
    </dgm:pt>
    <dgm:pt modelId="{B35D95C6-6147-4C4C-8878-72E3E5DD0F36}" type="pres">
      <dgm:prSet presAssocID="{B71267E9-8736-45AE-B8E9-127C9F8BC7E1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CDF9-50B5-415A-80A1-4C9F5452F8A8}" type="pres">
      <dgm:prSet presAssocID="{13E94FDA-3BA2-4D6F-8D67-AAF50682CF21}" presName="spaceBetweenRectangles" presStyleCnt="0"/>
      <dgm:spPr/>
      <dgm:t>
        <a:bodyPr/>
        <a:lstStyle/>
        <a:p>
          <a:endParaRPr lang="en-US"/>
        </a:p>
      </dgm:t>
    </dgm:pt>
    <dgm:pt modelId="{34858106-34D7-451A-8093-0D69BABDD356}" type="pres">
      <dgm:prSet presAssocID="{8107A62E-8708-467B-AC63-5EF3B6D57610}" presName="parentLin" presStyleCnt="0"/>
      <dgm:spPr/>
      <dgm:t>
        <a:bodyPr/>
        <a:lstStyle/>
        <a:p>
          <a:endParaRPr lang="en-US"/>
        </a:p>
      </dgm:t>
    </dgm:pt>
    <dgm:pt modelId="{009A4C10-F0E8-4C2E-9C4F-56DF9136A352}" type="pres">
      <dgm:prSet presAssocID="{8107A62E-8708-467B-AC63-5EF3B6D57610}" presName="parentLeftMargin" presStyleLbl="node1" presStyleIdx="0" presStyleCnt="7"/>
      <dgm:spPr/>
      <dgm:t>
        <a:bodyPr/>
        <a:lstStyle/>
        <a:p>
          <a:endParaRPr lang="en-MY"/>
        </a:p>
      </dgm:t>
    </dgm:pt>
    <dgm:pt modelId="{18C2F6C9-D070-4429-84ED-352CAD94238C}" type="pres">
      <dgm:prSet presAssocID="{8107A62E-8708-467B-AC63-5EF3B6D5761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A608E01-E1DE-4C30-BC43-3366B9920676}" type="pres">
      <dgm:prSet presAssocID="{8107A62E-8708-467B-AC63-5EF3B6D57610}" presName="negativeSpace" presStyleCnt="0"/>
      <dgm:spPr/>
      <dgm:t>
        <a:bodyPr/>
        <a:lstStyle/>
        <a:p>
          <a:endParaRPr lang="en-US"/>
        </a:p>
      </dgm:t>
    </dgm:pt>
    <dgm:pt modelId="{0522123C-9C71-4346-B013-E18286DD3A56}" type="pres">
      <dgm:prSet presAssocID="{8107A62E-8708-467B-AC63-5EF3B6D57610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FAB31-EAB1-4F68-B294-56AC28670BD9}" type="pres">
      <dgm:prSet presAssocID="{8DC4079C-E6B1-4A54-975B-94ADF90857FF}" presName="spaceBetweenRectangles" presStyleCnt="0"/>
      <dgm:spPr/>
      <dgm:t>
        <a:bodyPr/>
        <a:lstStyle/>
        <a:p>
          <a:endParaRPr lang="en-US"/>
        </a:p>
      </dgm:t>
    </dgm:pt>
    <dgm:pt modelId="{9E39797D-7173-4DBC-939B-49547E67DF24}" type="pres">
      <dgm:prSet presAssocID="{934E2C91-699A-49F1-B2CB-41146A21480C}" presName="parentLin" presStyleCnt="0"/>
      <dgm:spPr/>
      <dgm:t>
        <a:bodyPr/>
        <a:lstStyle/>
        <a:p>
          <a:endParaRPr lang="en-US"/>
        </a:p>
      </dgm:t>
    </dgm:pt>
    <dgm:pt modelId="{6774F16A-0D37-4B2E-8B14-4F32C920F594}" type="pres">
      <dgm:prSet presAssocID="{934E2C91-699A-49F1-B2CB-41146A21480C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85111656-AB96-4A75-8E1E-F40C4645974B}" type="pres">
      <dgm:prSet presAssocID="{934E2C91-699A-49F1-B2CB-41146A21480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24529-12FF-4129-95BC-53814820ACAF}" type="pres">
      <dgm:prSet presAssocID="{934E2C91-699A-49F1-B2CB-41146A21480C}" presName="negativeSpace" presStyleCnt="0"/>
      <dgm:spPr/>
      <dgm:t>
        <a:bodyPr/>
        <a:lstStyle/>
        <a:p>
          <a:endParaRPr lang="en-US"/>
        </a:p>
      </dgm:t>
    </dgm:pt>
    <dgm:pt modelId="{A2CC41A9-1A4B-49F9-963D-E6B2A8F8937A}" type="pres">
      <dgm:prSet presAssocID="{934E2C91-699A-49F1-B2CB-41146A21480C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902CB-1AA2-4183-A8D2-349FB4ECBF44}" type="pres">
      <dgm:prSet presAssocID="{AEF262F6-ABE6-4FB1-BB2E-D72C377CCE9D}" presName="spaceBetweenRectangles" presStyleCnt="0"/>
      <dgm:spPr/>
      <dgm:t>
        <a:bodyPr/>
        <a:lstStyle/>
        <a:p>
          <a:endParaRPr lang="en-US"/>
        </a:p>
      </dgm:t>
    </dgm:pt>
    <dgm:pt modelId="{E66AC57A-562C-4AEE-8A8D-651E6BE4C946}" type="pres">
      <dgm:prSet presAssocID="{33A43BB5-40BE-42DF-B397-C3E17122F00C}" presName="parentLin" presStyleCnt="0"/>
      <dgm:spPr/>
      <dgm:t>
        <a:bodyPr/>
        <a:lstStyle/>
        <a:p>
          <a:endParaRPr lang="en-US"/>
        </a:p>
      </dgm:t>
    </dgm:pt>
    <dgm:pt modelId="{EF499EC0-428F-4C53-BF58-83A0D379E6F8}" type="pres">
      <dgm:prSet presAssocID="{33A43BB5-40BE-42DF-B397-C3E17122F00C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875E1DCF-F9AA-4F7C-8D03-E65BDEE6B6E1}" type="pres">
      <dgm:prSet presAssocID="{33A43BB5-40BE-42DF-B397-C3E17122F00C}" presName="parentText" presStyleLbl="node1" presStyleIdx="3" presStyleCnt="7" custLinFactNeighborY="11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A6F4F-E107-46C2-884F-076CFAF218B6}" type="pres">
      <dgm:prSet presAssocID="{33A43BB5-40BE-42DF-B397-C3E17122F00C}" presName="negativeSpace" presStyleCnt="0"/>
      <dgm:spPr/>
      <dgm:t>
        <a:bodyPr/>
        <a:lstStyle/>
        <a:p>
          <a:endParaRPr lang="en-US"/>
        </a:p>
      </dgm:t>
    </dgm:pt>
    <dgm:pt modelId="{6873A157-1B65-4C60-818A-48543C3D86A1}" type="pres">
      <dgm:prSet presAssocID="{33A43BB5-40BE-42DF-B397-C3E17122F00C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CF315-5CD3-4324-A507-DE61B978ADCC}" type="pres">
      <dgm:prSet presAssocID="{811E3BB1-95D0-4C4C-A3E4-9DB894AF8B73}" presName="spaceBetweenRectangles" presStyleCnt="0"/>
      <dgm:spPr/>
      <dgm:t>
        <a:bodyPr/>
        <a:lstStyle/>
        <a:p>
          <a:endParaRPr lang="en-US"/>
        </a:p>
      </dgm:t>
    </dgm:pt>
    <dgm:pt modelId="{C67F4194-085B-4003-B093-162483BD4DE6}" type="pres">
      <dgm:prSet presAssocID="{FE94A204-D103-4082-8BC5-3FC873EC1CFA}" presName="parentLin" presStyleCnt="0"/>
      <dgm:spPr/>
      <dgm:t>
        <a:bodyPr/>
        <a:lstStyle/>
        <a:p>
          <a:endParaRPr lang="en-US"/>
        </a:p>
      </dgm:t>
    </dgm:pt>
    <dgm:pt modelId="{E372B32D-AD73-4BFF-989C-6B5E2DC33ACC}" type="pres">
      <dgm:prSet presAssocID="{FE94A204-D103-4082-8BC5-3FC873EC1CFA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FB8D4453-BD58-4A29-8895-9064E41A5B60}" type="pres">
      <dgm:prSet presAssocID="{FE94A204-D103-4082-8BC5-3FC873EC1CFA}" presName="parentText" presStyleLbl="node1" presStyleIdx="4" presStyleCnt="7" custLinFactNeighborY="1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FD0C6-E2DD-4737-B8F6-9003B42CF68B}" type="pres">
      <dgm:prSet presAssocID="{FE94A204-D103-4082-8BC5-3FC873EC1CFA}" presName="negativeSpace" presStyleCnt="0"/>
      <dgm:spPr/>
      <dgm:t>
        <a:bodyPr/>
        <a:lstStyle/>
        <a:p>
          <a:endParaRPr lang="en-US"/>
        </a:p>
      </dgm:t>
    </dgm:pt>
    <dgm:pt modelId="{DD0C0F90-C3DC-452B-9384-7007E23777D1}" type="pres">
      <dgm:prSet presAssocID="{FE94A204-D103-4082-8BC5-3FC873EC1CF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76A88-AA29-4765-B796-99DBE8C12F86}" type="pres">
      <dgm:prSet presAssocID="{0C1698DF-CD24-4A43-8C2B-CAFB33DF1B41}" presName="spaceBetweenRectangles" presStyleCnt="0"/>
      <dgm:spPr/>
      <dgm:t>
        <a:bodyPr/>
        <a:lstStyle/>
        <a:p>
          <a:endParaRPr lang="en-US"/>
        </a:p>
      </dgm:t>
    </dgm:pt>
    <dgm:pt modelId="{FB7D1A3D-FA85-49A5-8B86-4F0AEB5891F2}" type="pres">
      <dgm:prSet presAssocID="{4B021780-0FAF-4947-BB44-A904F438E8C5}" presName="parentLin" presStyleCnt="0"/>
      <dgm:spPr/>
      <dgm:t>
        <a:bodyPr/>
        <a:lstStyle/>
        <a:p>
          <a:endParaRPr lang="en-US"/>
        </a:p>
      </dgm:t>
    </dgm:pt>
    <dgm:pt modelId="{C739A388-19C4-41E7-9271-00FA0BBB0CC7}" type="pres">
      <dgm:prSet presAssocID="{4B021780-0FAF-4947-BB44-A904F438E8C5}" presName="parentLeftMargin" presStyleLbl="node1" presStyleIdx="4" presStyleCnt="7" custLinFactNeighborY="1789"/>
      <dgm:spPr/>
      <dgm:t>
        <a:bodyPr/>
        <a:lstStyle/>
        <a:p>
          <a:endParaRPr lang="en-US"/>
        </a:p>
      </dgm:t>
    </dgm:pt>
    <dgm:pt modelId="{64C7EF18-41C8-4CE4-9841-8F938B6A09CF}" type="pres">
      <dgm:prSet presAssocID="{4B021780-0FAF-4947-BB44-A904F438E8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A2A6B-BF6E-456E-9609-D5F59DF004CE}" type="pres">
      <dgm:prSet presAssocID="{4B021780-0FAF-4947-BB44-A904F438E8C5}" presName="negativeSpace" presStyleCnt="0"/>
      <dgm:spPr/>
      <dgm:t>
        <a:bodyPr/>
        <a:lstStyle/>
        <a:p>
          <a:endParaRPr lang="en-US"/>
        </a:p>
      </dgm:t>
    </dgm:pt>
    <dgm:pt modelId="{CDB30F24-CE3B-4133-B34B-1FA544D56700}" type="pres">
      <dgm:prSet presAssocID="{4B021780-0FAF-4947-BB44-A904F438E8C5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D5384-0098-475E-8436-8031770F5A11}" type="pres">
      <dgm:prSet presAssocID="{A3669796-DBCB-4F04-8F88-0D03340FB6A6}" presName="spaceBetweenRectangles" presStyleCnt="0"/>
      <dgm:spPr/>
      <dgm:t>
        <a:bodyPr/>
        <a:lstStyle/>
        <a:p>
          <a:endParaRPr lang="en-US"/>
        </a:p>
      </dgm:t>
    </dgm:pt>
    <dgm:pt modelId="{333D1AB3-B962-464C-B3DE-36B816E47ED1}" type="pres">
      <dgm:prSet presAssocID="{CF64E643-05D9-4609-AFF1-3943A055C579}" presName="parentLin" presStyleCnt="0"/>
      <dgm:spPr/>
      <dgm:t>
        <a:bodyPr/>
        <a:lstStyle/>
        <a:p>
          <a:endParaRPr lang="en-US"/>
        </a:p>
      </dgm:t>
    </dgm:pt>
    <dgm:pt modelId="{C6F70947-7B48-4014-9301-A4055A7CC667}" type="pres">
      <dgm:prSet presAssocID="{CF64E643-05D9-4609-AFF1-3943A055C579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430DCFBA-7704-4725-A28C-B6BFE70DA504}" type="pres">
      <dgm:prSet presAssocID="{CF64E643-05D9-4609-AFF1-3943A055C57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4308-02E3-4E8A-B996-A8ADA258C221}" type="pres">
      <dgm:prSet presAssocID="{CF64E643-05D9-4609-AFF1-3943A055C579}" presName="negativeSpace" presStyleCnt="0"/>
      <dgm:spPr/>
      <dgm:t>
        <a:bodyPr/>
        <a:lstStyle/>
        <a:p>
          <a:endParaRPr lang="en-US"/>
        </a:p>
      </dgm:t>
    </dgm:pt>
    <dgm:pt modelId="{221473E0-0AE9-4EBD-8D60-AF7A45C61252}" type="pres">
      <dgm:prSet presAssocID="{CF64E643-05D9-4609-AFF1-3943A055C579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D251C-8C64-463E-A70A-8600795BCB46}" type="presOf" srcId="{4B021780-0FAF-4947-BB44-A904F438E8C5}" destId="{64C7EF18-41C8-4CE4-9841-8F938B6A09CF}" srcOrd="1" destOrd="0" presId="urn:microsoft.com/office/officeart/2005/8/layout/list1"/>
    <dgm:cxn modelId="{8AAA4154-A3F0-4041-AA60-9E6E4AC7724D}" srcId="{3CB1CEE9-3653-4A8A-8C70-AABE80885F4B}" destId="{CF64E643-05D9-4609-AFF1-3943A055C579}" srcOrd="6" destOrd="0" parTransId="{036EF8F9-2E72-4333-AACD-40B31A715987}" sibTransId="{46F1B099-1FC8-4BF2-828A-E6EB665D8DB3}"/>
    <dgm:cxn modelId="{F6798FBA-38F8-4FC1-A88D-B1FD5E2E7E3D}" srcId="{3CB1CEE9-3653-4A8A-8C70-AABE80885F4B}" destId="{33A43BB5-40BE-42DF-B397-C3E17122F00C}" srcOrd="3" destOrd="0" parTransId="{30D00E0E-93BB-40B8-A295-68829B3AE876}" sibTransId="{811E3BB1-95D0-4C4C-A3E4-9DB894AF8B73}"/>
    <dgm:cxn modelId="{32228E74-9CDC-4BD2-88EF-0B195A822AC3}" type="presOf" srcId="{934E2C91-699A-49F1-B2CB-41146A21480C}" destId="{6774F16A-0D37-4B2E-8B14-4F32C920F594}" srcOrd="0" destOrd="0" presId="urn:microsoft.com/office/officeart/2005/8/layout/list1"/>
    <dgm:cxn modelId="{E94B23B7-829A-4AA2-8388-622A129FB1C4}" type="presOf" srcId="{33A43BB5-40BE-42DF-B397-C3E17122F00C}" destId="{875E1DCF-F9AA-4F7C-8D03-E65BDEE6B6E1}" srcOrd="1" destOrd="0" presId="urn:microsoft.com/office/officeart/2005/8/layout/list1"/>
    <dgm:cxn modelId="{86787A66-78DE-49CB-B1A3-40491A448F0D}" type="presOf" srcId="{934E2C91-699A-49F1-B2CB-41146A21480C}" destId="{85111656-AB96-4A75-8E1E-F40C4645974B}" srcOrd="1" destOrd="0" presId="urn:microsoft.com/office/officeart/2005/8/layout/list1"/>
    <dgm:cxn modelId="{7EF8C196-39CA-428E-A93E-86D1510E04B0}" type="presOf" srcId="{FE94A204-D103-4082-8BC5-3FC873EC1CFA}" destId="{FB8D4453-BD58-4A29-8895-9064E41A5B60}" srcOrd="1" destOrd="0" presId="urn:microsoft.com/office/officeart/2005/8/layout/list1"/>
    <dgm:cxn modelId="{03DC1700-4DE5-4148-A9F1-CDDCD272B4B2}" type="presOf" srcId="{B71267E9-8736-45AE-B8E9-127C9F8BC7E1}" destId="{750DADCC-DBCB-41A5-89D5-5272D49B3D9A}" srcOrd="0" destOrd="0" presId="urn:microsoft.com/office/officeart/2005/8/layout/list1"/>
    <dgm:cxn modelId="{026BF3B9-A9B7-4A01-972C-AF89DAA0527D}" type="presOf" srcId="{B71267E9-8736-45AE-B8E9-127C9F8BC7E1}" destId="{3751448B-BD1C-4051-BA9E-B602D0564CCE}" srcOrd="1" destOrd="0" presId="urn:microsoft.com/office/officeart/2005/8/layout/list1"/>
    <dgm:cxn modelId="{82B51E0E-8AE5-4DFC-90DD-325486CF9EEC}" srcId="{3CB1CEE9-3653-4A8A-8C70-AABE80885F4B}" destId="{FE94A204-D103-4082-8BC5-3FC873EC1CFA}" srcOrd="4" destOrd="0" parTransId="{5602C9C0-87C1-477E-A1DD-5ADD59C711FF}" sibTransId="{0C1698DF-CD24-4A43-8C2B-CAFB33DF1B41}"/>
    <dgm:cxn modelId="{24251802-A2C0-48C4-8037-24C8171066CA}" type="presOf" srcId="{33A43BB5-40BE-42DF-B397-C3E17122F00C}" destId="{EF499EC0-428F-4C53-BF58-83A0D379E6F8}" srcOrd="0" destOrd="0" presId="urn:microsoft.com/office/officeart/2005/8/layout/list1"/>
    <dgm:cxn modelId="{7C927A4D-C6A1-4180-9EF6-0C4BBC392A0E}" type="presOf" srcId="{CF64E643-05D9-4609-AFF1-3943A055C579}" destId="{C6F70947-7B48-4014-9301-A4055A7CC667}" srcOrd="0" destOrd="0" presId="urn:microsoft.com/office/officeart/2005/8/layout/list1"/>
    <dgm:cxn modelId="{AC28BA75-34C7-4077-BF8A-B83BD5B953D7}" type="presOf" srcId="{3CB1CEE9-3653-4A8A-8C70-AABE80885F4B}" destId="{E6E56B1A-C49A-4E4E-A8E6-B2B4DA84BBFC}" srcOrd="0" destOrd="0" presId="urn:microsoft.com/office/officeart/2005/8/layout/list1"/>
    <dgm:cxn modelId="{AC25ED4A-7B5B-4F04-90A0-A9723477FC35}" type="presOf" srcId="{FE94A204-D103-4082-8BC5-3FC873EC1CFA}" destId="{E372B32D-AD73-4BFF-989C-6B5E2DC33ACC}" srcOrd="0" destOrd="0" presId="urn:microsoft.com/office/officeart/2005/8/layout/list1"/>
    <dgm:cxn modelId="{25A6E12C-AF9D-4A69-8E1D-0EB943BA9968}" srcId="{3CB1CEE9-3653-4A8A-8C70-AABE80885F4B}" destId="{4B021780-0FAF-4947-BB44-A904F438E8C5}" srcOrd="5" destOrd="0" parTransId="{5E229985-47CA-400E-BFD4-9123778EB550}" sibTransId="{A3669796-DBCB-4F04-8F88-0D03340FB6A6}"/>
    <dgm:cxn modelId="{D79D0386-3E48-44DD-83D6-C7116610728A}" srcId="{3CB1CEE9-3653-4A8A-8C70-AABE80885F4B}" destId="{8107A62E-8708-467B-AC63-5EF3B6D57610}" srcOrd="1" destOrd="0" parTransId="{39C33315-32F5-427E-B26A-4F9E2074574F}" sibTransId="{8DC4079C-E6B1-4A54-975B-94ADF90857FF}"/>
    <dgm:cxn modelId="{94B289D1-8D1D-47A8-814F-DB13832E5B7E}" type="presOf" srcId="{8107A62E-8708-467B-AC63-5EF3B6D57610}" destId="{18C2F6C9-D070-4429-84ED-352CAD94238C}" srcOrd="1" destOrd="0" presId="urn:microsoft.com/office/officeart/2005/8/layout/list1"/>
    <dgm:cxn modelId="{45537930-3274-4145-A9A4-0436F42DA061}" type="presOf" srcId="{4B021780-0FAF-4947-BB44-A904F438E8C5}" destId="{C739A388-19C4-41E7-9271-00FA0BBB0CC7}" srcOrd="0" destOrd="0" presId="urn:microsoft.com/office/officeart/2005/8/layout/list1"/>
    <dgm:cxn modelId="{9BCEBCD8-D0FF-4D07-BA48-1CFD6264E8BF}" type="presOf" srcId="{CF64E643-05D9-4609-AFF1-3943A055C579}" destId="{430DCFBA-7704-4725-A28C-B6BFE70DA504}" srcOrd="1" destOrd="0" presId="urn:microsoft.com/office/officeart/2005/8/layout/list1"/>
    <dgm:cxn modelId="{64798DD8-049E-4229-B410-552217AB71F8}" type="presOf" srcId="{8107A62E-8708-467B-AC63-5EF3B6D57610}" destId="{009A4C10-F0E8-4C2E-9C4F-56DF9136A352}" srcOrd="0" destOrd="0" presId="urn:microsoft.com/office/officeart/2005/8/layout/list1"/>
    <dgm:cxn modelId="{4B649256-3A33-4545-AC7F-098E2B75FEBE}" srcId="{3CB1CEE9-3653-4A8A-8C70-AABE80885F4B}" destId="{B71267E9-8736-45AE-B8E9-127C9F8BC7E1}" srcOrd="0" destOrd="0" parTransId="{E80B94E7-80DF-43E9-A9C7-B7B864E1F8EA}" sibTransId="{13E94FDA-3BA2-4D6F-8D67-AAF50682CF21}"/>
    <dgm:cxn modelId="{51FB8FE8-06E6-4184-9CEA-433C6B1ED80B}" srcId="{3CB1CEE9-3653-4A8A-8C70-AABE80885F4B}" destId="{934E2C91-699A-49F1-B2CB-41146A21480C}" srcOrd="2" destOrd="0" parTransId="{AB5F2E0D-7DD4-410D-AFD9-3A195D89B04B}" sibTransId="{AEF262F6-ABE6-4FB1-BB2E-D72C377CCE9D}"/>
    <dgm:cxn modelId="{059B6DFD-6A18-44F5-B0D2-DF4659E3062E}" type="presParOf" srcId="{E6E56B1A-C49A-4E4E-A8E6-B2B4DA84BBFC}" destId="{D3457A28-E5D8-4DC7-9851-0DB73CF78572}" srcOrd="0" destOrd="0" presId="urn:microsoft.com/office/officeart/2005/8/layout/list1"/>
    <dgm:cxn modelId="{6D8C5258-B1C9-423B-8D2A-D7DD7A26948D}" type="presParOf" srcId="{D3457A28-E5D8-4DC7-9851-0DB73CF78572}" destId="{750DADCC-DBCB-41A5-89D5-5272D49B3D9A}" srcOrd="0" destOrd="0" presId="urn:microsoft.com/office/officeart/2005/8/layout/list1"/>
    <dgm:cxn modelId="{98CEC288-A585-48D5-92ED-1EB0B492236C}" type="presParOf" srcId="{D3457A28-E5D8-4DC7-9851-0DB73CF78572}" destId="{3751448B-BD1C-4051-BA9E-B602D0564CCE}" srcOrd="1" destOrd="0" presId="urn:microsoft.com/office/officeart/2005/8/layout/list1"/>
    <dgm:cxn modelId="{6C33A726-229A-4287-9B7C-7E0D2AB7349C}" type="presParOf" srcId="{E6E56B1A-C49A-4E4E-A8E6-B2B4DA84BBFC}" destId="{570D3061-EA33-4C38-9F69-91D8A294504D}" srcOrd="1" destOrd="0" presId="urn:microsoft.com/office/officeart/2005/8/layout/list1"/>
    <dgm:cxn modelId="{330C7728-6BC4-4336-835B-1C6FA785474E}" type="presParOf" srcId="{E6E56B1A-C49A-4E4E-A8E6-B2B4DA84BBFC}" destId="{B35D95C6-6147-4C4C-8878-72E3E5DD0F36}" srcOrd="2" destOrd="0" presId="urn:microsoft.com/office/officeart/2005/8/layout/list1"/>
    <dgm:cxn modelId="{0E66A4EE-3C7B-4649-AC6B-22A652857957}" type="presParOf" srcId="{E6E56B1A-C49A-4E4E-A8E6-B2B4DA84BBFC}" destId="{CCB2CDF9-50B5-415A-80A1-4C9F5452F8A8}" srcOrd="3" destOrd="0" presId="urn:microsoft.com/office/officeart/2005/8/layout/list1"/>
    <dgm:cxn modelId="{24A01E6B-8854-4F87-B308-E2D5FF381EAA}" type="presParOf" srcId="{E6E56B1A-C49A-4E4E-A8E6-B2B4DA84BBFC}" destId="{34858106-34D7-451A-8093-0D69BABDD356}" srcOrd="4" destOrd="0" presId="urn:microsoft.com/office/officeart/2005/8/layout/list1"/>
    <dgm:cxn modelId="{C41C71FD-4D2B-4140-8353-A47A164CA1CF}" type="presParOf" srcId="{34858106-34D7-451A-8093-0D69BABDD356}" destId="{009A4C10-F0E8-4C2E-9C4F-56DF9136A352}" srcOrd="0" destOrd="0" presId="urn:microsoft.com/office/officeart/2005/8/layout/list1"/>
    <dgm:cxn modelId="{72D08EFA-525F-4CF9-BEC6-FE13F5B5CBCE}" type="presParOf" srcId="{34858106-34D7-451A-8093-0D69BABDD356}" destId="{18C2F6C9-D070-4429-84ED-352CAD94238C}" srcOrd="1" destOrd="0" presId="urn:microsoft.com/office/officeart/2005/8/layout/list1"/>
    <dgm:cxn modelId="{85F73B72-A27B-45DF-911F-22CB12416EA3}" type="presParOf" srcId="{E6E56B1A-C49A-4E4E-A8E6-B2B4DA84BBFC}" destId="{4A608E01-E1DE-4C30-BC43-3366B9920676}" srcOrd="5" destOrd="0" presId="urn:microsoft.com/office/officeart/2005/8/layout/list1"/>
    <dgm:cxn modelId="{C9DA5784-E872-40B4-A8CB-8F1CCCA50456}" type="presParOf" srcId="{E6E56B1A-C49A-4E4E-A8E6-B2B4DA84BBFC}" destId="{0522123C-9C71-4346-B013-E18286DD3A56}" srcOrd="6" destOrd="0" presId="urn:microsoft.com/office/officeart/2005/8/layout/list1"/>
    <dgm:cxn modelId="{6C859C7E-F392-485D-9660-C2DD38DD23BA}" type="presParOf" srcId="{E6E56B1A-C49A-4E4E-A8E6-B2B4DA84BBFC}" destId="{C01FAB31-EAB1-4F68-B294-56AC28670BD9}" srcOrd="7" destOrd="0" presId="urn:microsoft.com/office/officeart/2005/8/layout/list1"/>
    <dgm:cxn modelId="{EDE9D17A-78CD-485D-AD91-65A005A5A0D3}" type="presParOf" srcId="{E6E56B1A-C49A-4E4E-A8E6-B2B4DA84BBFC}" destId="{9E39797D-7173-4DBC-939B-49547E67DF24}" srcOrd="8" destOrd="0" presId="urn:microsoft.com/office/officeart/2005/8/layout/list1"/>
    <dgm:cxn modelId="{CB156685-9F95-485B-9CC6-B90B769F5097}" type="presParOf" srcId="{9E39797D-7173-4DBC-939B-49547E67DF24}" destId="{6774F16A-0D37-4B2E-8B14-4F32C920F594}" srcOrd="0" destOrd="0" presId="urn:microsoft.com/office/officeart/2005/8/layout/list1"/>
    <dgm:cxn modelId="{E6F45103-31F1-4987-804B-B94DCD1E797C}" type="presParOf" srcId="{9E39797D-7173-4DBC-939B-49547E67DF24}" destId="{85111656-AB96-4A75-8E1E-F40C4645974B}" srcOrd="1" destOrd="0" presId="urn:microsoft.com/office/officeart/2005/8/layout/list1"/>
    <dgm:cxn modelId="{4D947363-41E1-4168-8316-E237DF8AB7CB}" type="presParOf" srcId="{E6E56B1A-C49A-4E4E-A8E6-B2B4DA84BBFC}" destId="{38824529-12FF-4129-95BC-53814820ACAF}" srcOrd="9" destOrd="0" presId="urn:microsoft.com/office/officeart/2005/8/layout/list1"/>
    <dgm:cxn modelId="{B48F74AF-7F14-4A38-9C26-B6B73B275F0A}" type="presParOf" srcId="{E6E56B1A-C49A-4E4E-A8E6-B2B4DA84BBFC}" destId="{A2CC41A9-1A4B-49F9-963D-E6B2A8F8937A}" srcOrd="10" destOrd="0" presId="urn:microsoft.com/office/officeart/2005/8/layout/list1"/>
    <dgm:cxn modelId="{19E3A04A-6717-47AD-863E-B3B249E17086}" type="presParOf" srcId="{E6E56B1A-C49A-4E4E-A8E6-B2B4DA84BBFC}" destId="{A58902CB-1AA2-4183-A8D2-349FB4ECBF44}" srcOrd="11" destOrd="0" presId="urn:microsoft.com/office/officeart/2005/8/layout/list1"/>
    <dgm:cxn modelId="{0C45ABB7-3F35-4840-91BF-025DE912A901}" type="presParOf" srcId="{E6E56B1A-C49A-4E4E-A8E6-B2B4DA84BBFC}" destId="{E66AC57A-562C-4AEE-8A8D-651E6BE4C946}" srcOrd="12" destOrd="0" presId="urn:microsoft.com/office/officeart/2005/8/layout/list1"/>
    <dgm:cxn modelId="{4075E4C0-2DD1-4A57-9091-2665AE012715}" type="presParOf" srcId="{E66AC57A-562C-4AEE-8A8D-651E6BE4C946}" destId="{EF499EC0-428F-4C53-BF58-83A0D379E6F8}" srcOrd="0" destOrd="0" presId="urn:microsoft.com/office/officeart/2005/8/layout/list1"/>
    <dgm:cxn modelId="{A6834AC2-F8D3-4F1A-902C-B433DE8894BE}" type="presParOf" srcId="{E66AC57A-562C-4AEE-8A8D-651E6BE4C946}" destId="{875E1DCF-F9AA-4F7C-8D03-E65BDEE6B6E1}" srcOrd="1" destOrd="0" presId="urn:microsoft.com/office/officeart/2005/8/layout/list1"/>
    <dgm:cxn modelId="{E1179D42-039A-47E1-8798-71CD3A2A8871}" type="presParOf" srcId="{E6E56B1A-C49A-4E4E-A8E6-B2B4DA84BBFC}" destId="{A5FA6F4F-E107-46C2-884F-076CFAF218B6}" srcOrd="13" destOrd="0" presId="urn:microsoft.com/office/officeart/2005/8/layout/list1"/>
    <dgm:cxn modelId="{1B614585-EA75-456D-BEFD-A84AF4A1E99D}" type="presParOf" srcId="{E6E56B1A-C49A-4E4E-A8E6-B2B4DA84BBFC}" destId="{6873A157-1B65-4C60-818A-48543C3D86A1}" srcOrd="14" destOrd="0" presId="urn:microsoft.com/office/officeart/2005/8/layout/list1"/>
    <dgm:cxn modelId="{7FF10ED8-4DFD-45B6-AFC2-37D46CC1F072}" type="presParOf" srcId="{E6E56B1A-C49A-4E4E-A8E6-B2B4DA84BBFC}" destId="{DD5CF315-5CD3-4324-A507-DE61B978ADCC}" srcOrd="15" destOrd="0" presId="urn:microsoft.com/office/officeart/2005/8/layout/list1"/>
    <dgm:cxn modelId="{4C6C3BD0-2055-4B91-B6DC-B7A822A7D785}" type="presParOf" srcId="{E6E56B1A-C49A-4E4E-A8E6-B2B4DA84BBFC}" destId="{C67F4194-085B-4003-B093-162483BD4DE6}" srcOrd="16" destOrd="0" presId="urn:microsoft.com/office/officeart/2005/8/layout/list1"/>
    <dgm:cxn modelId="{6293B04C-0C12-4495-B52E-B686D78EE38C}" type="presParOf" srcId="{C67F4194-085B-4003-B093-162483BD4DE6}" destId="{E372B32D-AD73-4BFF-989C-6B5E2DC33ACC}" srcOrd="0" destOrd="0" presId="urn:microsoft.com/office/officeart/2005/8/layout/list1"/>
    <dgm:cxn modelId="{6634A5B2-7CCA-4824-AA3F-9C17523C7AA0}" type="presParOf" srcId="{C67F4194-085B-4003-B093-162483BD4DE6}" destId="{FB8D4453-BD58-4A29-8895-9064E41A5B60}" srcOrd="1" destOrd="0" presId="urn:microsoft.com/office/officeart/2005/8/layout/list1"/>
    <dgm:cxn modelId="{534B5D4E-D4B9-4B1E-995F-B84A04E59D55}" type="presParOf" srcId="{E6E56B1A-C49A-4E4E-A8E6-B2B4DA84BBFC}" destId="{54CFD0C6-E2DD-4737-B8F6-9003B42CF68B}" srcOrd="17" destOrd="0" presId="urn:microsoft.com/office/officeart/2005/8/layout/list1"/>
    <dgm:cxn modelId="{4215DA25-A05C-4A57-9513-3CB2AD72D61F}" type="presParOf" srcId="{E6E56B1A-C49A-4E4E-A8E6-B2B4DA84BBFC}" destId="{DD0C0F90-C3DC-452B-9384-7007E23777D1}" srcOrd="18" destOrd="0" presId="urn:microsoft.com/office/officeart/2005/8/layout/list1"/>
    <dgm:cxn modelId="{FB8898C8-AFD6-4B67-85FB-C9FFAD8B0AF7}" type="presParOf" srcId="{E6E56B1A-C49A-4E4E-A8E6-B2B4DA84BBFC}" destId="{F8D76A88-AA29-4765-B796-99DBE8C12F86}" srcOrd="19" destOrd="0" presId="urn:microsoft.com/office/officeart/2005/8/layout/list1"/>
    <dgm:cxn modelId="{4F0A8991-5176-4063-B866-2B469C01C8DA}" type="presParOf" srcId="{E6E56B1A-C49A-4E4E-A8E6-B2B4DA84BBFC}" destId="{FB7D1A3D-FA85-49A5-8B86-4F0AEB5891F2}" srcOrd="20" destOrd="0" presId="urn:microsoft.com/office/officeart/2005/8/layout/list1"/>
    <dgm:cxn modelId="{19C1C97D-29AD-4FF9-B6DC-C35976CDB468}" type="presParOf" srcId="{FB7D1A3D-FA85-49A5-8B86-4F0AEB5891F2}" destId="{C739A388-19C4-41E7-9271-00FA0BBB0CC7}" srcOrd="0" destOrd="0" presId="urn:microsoft.com/office/officeart/2005/8/layout/list1"/>
    <dgm:cxn modelId="{178FB810-09C4-496F-9E3C-5FC47048A280}" type="presParOf" srcId="{FB7D1A3D-FA85-49A5-8B86-4F0AEB5891F2}" destId="{64C7EF18-41C8-4CE4-9841-8F938B6A09CF}" srcOrd="1" destOrd="0" presId="urn:microsoft.com/office/officeart/2005/8/layout/list1"/>
    <dgm:cxn modelId="{96423056-8A8E-4E21-A99F-BA15BD8852B3}" type="presParOf" srcId="{E6E56B1A-C49A-4E4E-A8E6-B2B4DA84BBFC}" destId="{87EA2A6B-BF6E-456E-9609-D5F59DF004CE}" srcOrd="21" destOrd="0" presId="urn:microsoft.com/office/officeart/2005/8/layout/list1"/>
    <dgm:cxn modelId="{575389F7-FF64-4326-B641-FABFF27A31D2}" type="presParOf" srcId="{E6E56B1A-C49A-4E4E-A8E6-B2B4DA84BBFC}" destId="{CDB30F24-CE3B-4133-B34B-1FA544D56700}" srcOrd="22" destOrd="0" presId="urn:microsoft.com/office/officeart/2005/8/layout/list1"/>
    <dgm:cxn modelId="{03ACB4E9-B572-4ECD-8712-6EF9DEEB374A}" type="presParOf" srcId="{E6E56B1A-C49A-4E4E-A8E6-B2B4DA84BBFC}" destId="{C35D5384-0098-475E-8436-8031770F5A11}" srcOrd="23" destOrd="0" presId="urn:microsoft.com/office/officeart/2005/8/layout/list1"/>
    <dgm:cxn modelId="{39F2F0BF-7E14-4CA2-AE00-C5A555560A6B}" type="presParOf" srcId="{E6E56B1A-C49A-4E4E-A8E6-B2B4DA84BBFC}" destId="{333D1AB3-B962-464C-B3DE-36B816E47ED1}" srcOrd="24" destOrd="0" presId="urn:microsoft.com/office/officeart/2005/8/layout/list1"/>
    <dgm:cxn modelId="{BA752FAC-15D3-43E0-9DD7-9560531AEB73}" type="presParOf" srcId="{333D1AB3-B962-464C-B3DE-36B816E47ED1}" destId="{C6F70947-7B48-4014-9301-A4055A7CC667}" srcOrd="0" destOrd="0" presId="urn:microsoft.com/office/officeart/2005/8/layout/list1"/>
    <dgm:cxn modelId="{99AE6772-80C4-4236-94EE-322EF0319364}" type="presParOf" srcId="{333D1AB3-B962-464C-B3DE-36B816E47ED1}" destId="{430DCFBA-7704-4725-A28C-B6BFE70DA504}" srcOrd="1" destOrd="0" presId="urn:microsoft.com/office/officeart/2005/8/layout/list1"/>
    <dgm:cxn modelId="{8E50935B-B80C-45C2-8107-AE32CAFBFC3E}" type="presParOf" srcId="{E6E56B1A-C49A-4E4E-A8E6-B2B4DA84BBFC}" destId="{C6684308-02E3-4E8A-B996-A8ADA258C221}" srcOrd="25" destOrd="0" presId="urn:microsoft.com/office/officeart/2005/8/layout/list1"/>
    <dgm:cxn modelId="{F713FDD6-4175-44AE-B536-77536455CD9D}" type="presParOf" srcId="{E6E56B1A-C49A-4E4E-A8E6-B2B4DA84BBFC}" destId="{221473E0-0AE9-4EBD-8D60-AF7A45C61252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C15E5-4925-433A-A2AB-94EDBEE1866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FBB684-DBCA-4306-AB30-CCA46D167E2B}">
      <dgm:prSet phldrT="[Text]"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Who ?</a:t>
          </a:r>
        </a:p>
        <a:p>
          <a:r>
            <a:rPr lang="en-US" sz="2400" dirty="0" smtClean="0">
              <a:latin typeface="Arial" pitchFamily="34" charset="0"/>
              <a:cs typeface="Arial" pitchFamily="34" charset="0"/>
            </a:rPr>
            <a:t>Software Engineer, Software Maintainer, Software Designer</a:t>
          </a:r>
          <a:r>
            <a:rPr lang="en-US" sz="2400" dirty="0" smtClean="0"/>
            <a:t>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0EFD6CA-9BA7-4B69-972B-DDCD1A04ECBD}" type="parTrans" cxnId="{3CB0B9C7-BD32-4410-BB09-CC85A91416B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B3AEFC1-0A5D-4A5B-A527-90C0D5A44821}" type="sibTrans" cxnId="{3CB0B9C7-BD32-4410-BB09-CC85A91416B5}">
      <dgm:prSet/>
      <dgm:spPr>
        <a:solidFill>
          <a:srgbClr val="FFFFFF"/>
        </a:solidFill>
        <a:ln w="19050"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0D80F51-A5CD-4BF9-B6B7-0FDB6F65FE54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What ?</a:t>
          </a:r>
        </a:p>
        <a:p>
          <a:r>
            <a:rPr lang="en-US" sz="2400" dirty="0" smtClean="0">
              <a:latin typeface="Arial" pitchFamily="34" charset="0"/>
              <a:cs typeface="Arial" pitchFamily="34" charset="0"/>
            </a:rPr>
            <a:t>Simplifying UML Class Diagram: Based on Software Design Metrics using Machine Learning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4E3EA9A-0B7B-4F19-A688-2E4148D899E0}" type="parTrans" cxnId="{992191E2-905D-405C-B1DF-C0F4DF2490B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588B171-7E27-46F0-8D0F-50D5A07018F4}" type="sibTrans" cxnId="{992191E2-905D-405C-B1DF-C0F4DF2490B2}">
      <dgm:prSet/>
      <dgm:spPr>
        <a:ln w="19050">
          <a:solidFill>
            <a:srgbClr val="92D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71B6FA-CABF-4348-B2A4-15691234E827}">
      <dgm:prSet phldrT="[Text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Why ?</a:t>
          </a:r>
        </a:p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Reverse engineered class diagrams are typically too detailed a representation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0E3583D4-2437-4DD1-94B0-C8719576B0E4}" type="parTrans" cxnId="{98D22EA7-65CF-424E-B954-D1CC71A38A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D5D0A7D-729F-4BD7-90BA-8F8DA696CE0D}" type="sibTrans" cxnId="{98D22EA7-65CF-424E-B954-D1CC71A38A76}">
      <dgm:prSet/>
      <dgm:spPr>
        <a:solidFill>
          <a:srgbClr val="FFFFFF"/>
        </a:solidFill>
        <a:ln w="1905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2DF32F7-FA0F-4671-ADCA-6CFBC85908C1}" type="pres">
      <dgm:prSet presAssocID="{BF6C15E5-4925-433A-A2AB-94EDBEE186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07D6B1-7A21-46CE-9DC1-729A1CF207F3}" type="pres">
      <dgm:prSet presAssocID="{BFFBB684-DBCA-4306-AB30-CCA46D167E2B}" presName="node" presStyleLbl="node1" presStyleIdx="0" presStyleCnt="3" custScaleX="121491" custScaleY="108954" custRadScaleRad="91188" custRadScaleInc="292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AD268-7006-4F1C-A329-2F4F360CF90E}" type="pres">
      <dgm:prSet presAssocID="{BFFBB684-DBCA-4306-AB30-CCA46D167E2B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F98C467-19E7-4B4E-A2CB-453025929D69}" type="pres">
      <dgm:prSet presAssocID="{FB3AEFC1-0A5D-4A5B-A527-90C0D5A44821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17FFA2B-595B-4FA6-8DFE-B2EA65983AF3}" type="pres">
      <dgm:prSet presAssocID="{40D80F51-A5CD-4BF9-B6B7-0FDB6F65FE54}" presName="node" presStyleLbl="node1" presStyleIdx="1" presStyleCnt="3" custScaleX="163996" custScaleY="138231" custRadScaleRad="141721" custRadScaleInc="3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34713-C82B-42B8-840C-1B3FB4037174}" type="pres">
      <dgm:prSet presAssocID="{40D80F51-A5CD-4BF9-B6B7-0FDB6F65FE54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3E40DAF-5E58-4BDC-9BA0-208C47E9691A}" type="pres">
      <dgm:prSet presAssocID="{E588B171-7E27-46F0-8D0F-50D5A07018F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4F1FB51B-D171-4AD4-9BEF-D69C334053D8}" type="pres">
      <dgm:prSet presAssocID="{9371B6FA-CABF-4348-B2A4-15691234E827}" presName="node" presStyleLbl="node1" presStyleIdx="2" presStyleCnt="3" custScaleX="200410" custScaleY="132673" custRadScaleRad="83563" custRadScaleInc="267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59FD2-5CD0-48FC-8BE8-9C67C4D8F5A7}" type="pres">
      <dgm:prSet presAssocID="{9371B6FA-CABF-4348-B2A4-15691234E827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FC99325-80F6-40F8-8C3A-6DAAEA4D78B5}" type="pres">
      <dgm:prSet presAssocID="{6D5D0A7D-729F-4BD7-90BA-8F8DA696CE0D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98D22EA7-65CF-424E-B954-D1CC71A38A76}" srcId="{BF6C15E5-4925-433A-A2AB-94EDBEE18665}" destId="{9371B6FA-CABF-4348-B2A4-15691234E827}" srcOrd="2" destOrd="0" parTransId="{0E3583D4-2437-4DD1-94B0-C8719576B0E4}" sibTransId="{6D5D0A7D-729F-4BD7-90BA-8F8DA696CE0D}"/>
    <dgm:cxn modelId="{624C5939-8A2E-4223-8CAB-67D12D2C5AE6}" type="presOf" srcId="{40D80F51-A5CD-4BF9-B6B7-0FDB6F65FE54}" destId="{E17FFA2B-595B-4FA6-8DFE-B2EA65983AF3}" srcOrd="0" destOrd="0" presId="urn:microsoft.com/office/officeart/2005/8/layout/cycle5"/>
    <dgm:cxn modelId="{992191E2-905D-405C-B1DF-C0F4DF2490B2}" srcId="{BF6C15E5-4925-433A-A2AB-94EDBEE18665}" destId="{40D80F51-A5CD-4BF9-B6B7-0FDB6F65FE54}" srcOrd="1" destOrd="0" parTransId="{54E3EA9A-0B7B-4F19-A688-2E4148D899E0}" sibTransId="{E588B171-7E27-46F0-8D0F-50D5A07018F4}"/>
    <dgm:cxn modelId="{3CB0B9C7-BD32-4410-BB09-CC85A91416B5}" srcId="{BF6C15E5-4925-433A-A2AB-94EDBEE18665}" destId="{BFFBB684-DBCA-4306-AB30-CCA46D167E2B}" srcOrd="0" destOrd="0" parTransId="{40EFD6CA-9BA7-4B69-972B-DDCD1A04ECBD}" sibTransId="{FB3AEFC1-0A5D-4A5B-A527-90C0D5A44821}"/>
    <dgm:cxn modelId="{29788078-951A-486E-BCF0-5A1713A65E6E}" type="presOf" srcId="{BF6C15E5-4925-433A-A2AB-94EDBEE18665}" destId="{72DF32F7-FA0F-4671-ADCA-6CFBC85908C1}" srcOrd="0" destOrd="0" presId="urn:microsoft.com/office/officeart/2005/8/layout/cycle5"/>
    <dgm:cxn modelId="{5606F05F-E396-4A0B-A501-D53E2AC26EBB}" type="presOf" srcId="{9371B6FA-CABF-4348-B2A4-15691234E827}" destId="{4F1FB51B-D171-4AD4-9BEF-D69C334053D8}" srcOrd="0" destOrd="0" presId="urn:microsoft.com/office/officeart/2005/8/layout/cycle5"/>
    <dgm:cxn modelId="{2D4F50F1-8A25-4682-80B5-AB5BF8989E37}" type="presOf" srcId="{BFFBB684-DBCA-4306-AB30-CCA46D167E2B}" destId="{6007D6B1-7A21-46CE-9DC1-729A1CF207F3}" srcOrd="0" destOrd="0" presId="urn:microsoft.com/office/officeart/2005/8/layout/cycle5"/>
    <dgm:cxn modelId="{E0D570D7-2D7A-48DA-8C31-9663A04AA4DA}" type="presOf" srcId="{6D5D0A7D-729F-4BD7-90BA-8F8DA696CE0D}" destId="{AFC99325-80F6-40F8-8C3A-6DAAEA4D78B5}" srcOrd="0" destOrd="0" presId="urn:microsoft.com/office/officeart/2005/8/layout/cycle5"/>
    <dgm:cxn modelId="{3DEA4BAD-D9CA-46B5-9B70-FFF303F6273D}" type="presOf" srcId="{FB3AEFC1-0A5D-4A5B-A527-90C0D5A44821}" destId="{9F98C467-19E7-4B4E-A2CB-453025929D69}" srcOrd="0" destOrd="0" presId="urn:microsoft.com/office/officeart/2005/8/layout/cycle5"/>
    <dgm:cxn modelId="{F98A4069-8A89-4846-B98E-8AC3835655A6}" type="presOf" srcId="{E588B171-7E27-46F0-8D0F-50D5A07018F4}" destId="{83E40DAF-5E58-4BDC-9BA0-208C47E9691A}" srcOrd="0" destOrd="0" presId="urn:microsoft.com/office/officeart/2005/8/layout/cycle5"/>
    <dgm:cxn modelId="{7F25C725-EB82-41CF-A70C-56398AA0DBCB}" type="presParOf" srcId="{72DF32F7-FA0F-4671-ADCA-6CFBC85908C1}" destId="{6007D6B1-7A21-46CE-9DC1-729A1CF207F3}" srcOrd="0" destOrd="0" presId="urn:microsoft.com/office/officeart/2005/8/layout/cycle5"/>
    <dgm:cxn modelId="{871DCC35-1FC1-48C8-9AB5-7B080DD4B3F2}" type="presParOf" srcId="{72DF32F7-FA0F-4671-ADCA-6CFBC85908C1}" destId="{9C3AD268-7006-4F1C-A329-2F4F360CF90E}" srcOrd="1" destOrd="0" presId="urn:microsoft.com/office/officeart/2005/8/layout/cycle5"/>
    <dgm:cxn modelId="{4E075823-6697-47CC-8E59-C0D0169F62DE}" type="presParOf" srcId="{72DF32F7-FA0F-4671-ADCA-6CFBC85908C1}" destId="{9F98C467-19E7-4B4E-A2CB-453025929D69}" srcOrd="2" destOrd="0" presId="urn:microsoft.com/office/officeart/2005/8/layout/cycle5"/>
    <dgm:cxn modelId="{2E647437-C4DA-46F6-9A0B-6DE38ECBDECB}" type="presParOf" srcId="{72DF32F7-FA0F-4671-ADCA-6CFBC85908C1}" destId="{E17FFA2B-595B-4FA6-8DFE-B2EA65983AF3}" srcOrd="3" destOrd="0" presId="urn:microsoft.com/office/officeart/2005/8/layout/cycle5"/>
    <dgm:cxn modelId="{A7598801-167B-4810-A929-D9E622051A1D}" type="presParOf" srcId="{72DF32F7-FA0F-4671-ADCA-6CFBC85908C1}" destId="{06134713-C82B-42B8-840C-1B3FB4037174}" srcOrd="4" destOrd="0" presId="urn:microsoft.com/office/officeart/2005/8/layout/cycle5"/>
    <dgm:cxn modelId="{657A504E-46C6-4121-BD30-BF9062A08B34}" type="presParOf" srcId="{72DF32F7-FA0F-4671-ADCA-6CFBC85908C1}" destId="{83E40DAF-5E58-4BDC-9BA0-208C47E9691A}" srcOrd="5" destOrd="0" presId="urn:microsoft.com/office/officeart/2005/8/layout/cycle5"/>
    <dgm:cxn modelId="{822688D9-E7D1-4BD4-990C-455471CC9E2D}" type="presParOf" srcId="{72DF32F7-FA0F-4671-ADCA-6CFBC85908C1}" destId="{4F1FB51B-D171-4AD4-9BEF-D69C334053D8}" srcOrd="6" destOrd="0" presId="urn:microsoft.com/office/officeart/2005/8/layout/cycle5"/>
    <dgm:cxn modelId="{E3397C60-A352-42CF-9766-0D05B0009A7D}" type="presParOf" srcId="{72DF32F7-FA0F-4671-ADCA-6CFBC85908C1}" destId="{36059FD2-5CD0-48FC-8BE8-9C67C4D8F5A7}" srcOrd="7" destOrd="0" presId="urn:microsoft.com/office/officeart/2005/8/layout/cycle5"/>
    <dgm:cxn modelId="{4A10A9F0-C98B-451E-89F1-8D0937F837F7}" type="presParOf" srcId="{72DF32F7-FA0F-4671-ADCA-6CFBC85908C1}" destId="{AFC99325-80F6-40F8-8C3A-6DAAEA4D78B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57DA6-7F26-438C-89BB-A666140AB67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15DFCC-8F2F-4A44-8A16-7FCDEDA98E61}">
      <dgm:prSet phldrT="[Text]" custT="1"/>
      <dgm:spPr>
        <a:gradFill rotWithShape="0">
          <a:gsLst>
            <a:gs pos="0">
              <a:srgbClr val="BAC3E8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200" dirty="0" smtClean="0">
              <a:cs typeface="Calibri" pitchFamily="34" charset="0"/>
            </a:rPr>
            <a:t>A</a:t>
          </a:r>
          <a:r>
            <a:rPr lang="en-US" sz="2200" dirty="0" smtClean="0"/>
            <a:t>im: </a:t>
          </a:r>
          <a:r>
            <a:rPr lang="en-US" sz="2200" b="1" dirty="0" smtClean="0"/>
            <a:t>analyze performance of classification algorithms </a:t>
          </a:r>
          <a:r>
            <a:rPr lang="en-US" sz="2200" b="0" dirty="0" smtClean="0"/>
            <a:t>that </a:t>
          </a:r>
          <a:r>
            <a:rPr lang="en-US" sz="2200" dirty="0" smtClean="0"/>
            <a:t>decide which classes should be included in a class diagram</a:t>
          </a:r>
          <a:endParaRPr lang="en-US" sz="2200" dirty="0" smtClean="0">
            <a:cs typeface="Calibri" pitchFamily="34" charset="0"/>
          </a:endParaRPr>
        </a:p>
      </dgm:t>
    </dgm:pt>
    <dgm:pt modelId="{5DC9E83D-82C4-41E1-AF4B-6BB2EB9E7C2F}" type="parTrans" cxnId="{1031F186-6C46-4412-811E-922D2763E181}">
      <dgm:prSet/>
      <dgm:spPr/>
      <dgm:t>
        <a:bodyPr/>
        <a:lstStyle/>
        <a:p>
          <a:endParaRPr lang="en-US"/>
        </a:p>
      </dgm:t>
    </dgm:pt>
    <dgm:pt modelId="{B1E2F31A-021B-4F8E-899D-80D486A33823}" type="sibTrans" cxnId="{1031F186-6C46-4412-811E-922D2763E181}">
      <dgm:prSet/>
      <dgm:spPr/>
      <dgm:t>
        <a:bodyPr/>
        <a:lstStyle/>
        <a:p>
          <a:endParaRPr lang="en-US"/>
        </a:p>
      </dgm:t>
    </dgm:pt>
    <dgm:pt modelId="{DDE83177-B316-47EA-8F3E-0A0832C1AB70}">
      <dgm:prSet phldrT="[Text]" custT="1"/>
      <dgm:spPr>
        <a:gradFill rotWithShape="0">
          <a:gsLst>
            <a:gs pos="0">
              <a:srgbClr val="BAC3E8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200" dirty="0" smtClean="0"/>
            <a:t>This paper focusses on </a:t>
          </a:r>
          <a:r>
            <a:rPr lang="en-US" sz="2200" b="1" dirty="0" smtClean="0"/>
            <a:t>using design metrics as predictors </a:t>
          </a:r>
          <a:r>
            <a:rPr lang="en-US" sz="2200" dirty="0" smtClean="0"/>
            <a:t>(input variables used by the classification algorithm)</a:t>
          </a:r>
          <a:r>
            <a:rPr lang="en-US" sz="2200" dirty="0" smtClean="0">
              <a:cs typeface="Calibri" pitchFamily="34" charset="0"/>
            </a:rPr>
            <a:t> </a:t>
          </a:r>
          <a:endParaRPr lang="en-US" sz="2200" dirty="0" smtClean="0"/>
        </a:p>
      </dgm:t>
    </dgm:pt>
    <dgm:pt modelId="{C784B757-E325-48AF-8DDB-92B782474EC1}" type="parTrans" cxnId="{55D32CE3-50CB-4B2F-88A6-F48FEEEF36C8}">
      <dgm:prSet/>
      <dgm:spPr/>
      <dgm:t>
        <a:bodyPr/>
        <a:lstStyle/>
        <a:p>
          <a:endParaRPr lang="en-US"/>
        </a:p>
      </dgm:t>
    </dgm:pt>
    <dgm:pt modelId="{5D950EB1-A0C6-4348-93C9-5962DE996178}" type="sibTrans" cxnId="{55D32CE3-50CB-4B2F-88A6-F48FEEEF36C8}">
      <dgm:prSet/>
      <dgm:spPr/>
      <dgm:t>
        <a:bodyPr/>
        <a:lstStyle/>
        <a:p>
          <a:endParaRPr lang="en-US"/>
        </a:p>
      </dgm:t>
    </dgm:pt>
    <dgm:pt modelId="{71CD5E1F-5B28-45BF-A124-2E502014C6B6}" type="pres">
      <dgm:prSet presAssocID="{D7257DA6-7F26-438C-89BB-A666140AB6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F109C-FCE2-4399-A2D8-DBC61EBB2C31}" type="pres">
      <dgm:prSet presAssocID="{F815DFCC-8F2F-4A44-8A16-7FCDEDA98E61}" presName="parentLin" presStyleCnt="0"/>
      <dgm:spPr/>
      <dgm:t>
        <a:bodyPr/>
        <a:lstStyle/>
        <a:p>
          <a:endParaRPr lang="en-US"/>
        </a:p>
      </dgm:t>
    </dgm:pt>
    <dgm:pt modelId="{B37011A9-D983-48F3-822C-20E206815950}" type="pres">
      <dgm:prSet presAssocID="{F815DFCC-8F2F-4A44-8A16-7FCDEDA98E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13F86FD-4BA1-4242-B949-80E7EEF50506}" type="pres">
      <dgm:prSet presAssocID="{F815DFCC-8F2F-4A44-8A16-7FCDEDA98E61}" presName="parentText" presStyleLbl="node1" presStyleIdx="0" presStyleCnt="2" custScaleX="170496" custScaleY="343521" custLinFactNeighborY="17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9FA4D-181D-4EF4-A058-2AE994F96BDD}" type="pres">
      <dgm:prSet presAssocID="{F815DFCC-8F2F-4A44-8A16-7FCDEDA98E61}" presName="negativeSpace" presStyleCnt="0"/>
      <dgm:spPr/>
      <dgm:t>
        <a:bodyPr/>
        <a:lstStyle/>
        <a:p>
          <a:endParaRPr lang="en-US"/>
        </a:p>
      </dgm:t>
    </dgm:pt>
    <dgm:pt modelId="{E90F4368-AEC0-447D-9ACF-E80CB92E993A}" type="pres">
      <dgm:prSet presAssocID="{F815DFCC-8F2F-4A44-8A16-7FCDEDA98E6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8373D-546C-47A9-8582-21CAD4432BB1}" type="pres">
      <dgm:prSet presAssocID="{B1E2F31A-021B-4F8E-899D-80D486A33823}" presName="spaceBetweenRectangles" presStyleCnt="0"/>
      <dgm:spPr/>
      <dgm:t>
        <a:bodyPr/>
        <a:lstStyle/>
        <a:p>
          <a:endParaRPr lang="en-US"/>
        </a:p>
      </dgm:t>
    </dgm:pt>
    <dgm:pt modelId="{EF592EC1-3D2F-481E-949B-EDD53DDA14E5}" type="pres">
      <dgm:prSet presAssocID="{DDE83177-B316-47EA-8F3E-0A0832C1AB70}" presName="parentLin" presStyleCnt="0"/>
      <dgm:spPr/>
      <dgm:t>
        <a:bodyPr/>
        <a:lstStyle/>
        <a:p>
          <a:endParaRPr lang="en-US"/>
        </a:p>
      </dgm:t>
    </dgm:pt>
    <dgm:pt modelId="{DC92B057-818D-445A-82CE-E783EAAFF4B1}" type="pres">
      <dgm:prSet presAssocID="{DDE83177-B316-47EA-8F3E-0A0832C1AB7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D117C1A-183D-4685-86B0-834C6D01287E}" type="pres">
      <dgm:prSet presAssocID="{DDE83177-B316-47EA-8F3E-0A0832C1AB70}" presName="parentText" presStyleLbl="node1" presStyleIdx="1" presStyleCnt="2" custScaleX="165857" custScaleY="317841" custLinFactNeighborX="-13863" custLinFactNeighborY="-128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19556-61D4-4630-9728-927732AEE141}" type="pres">
      <dgm:prSet presAssocID="{DDE83177-B316-47EA-8F3E-0A0832C1AB70}" presName="negativeSpace" presStyleCnt="0"/>
      <dgm:spPr/>
      <dgm:t>
        <a:bodyPr/>
        <a:lstStyle/>
        <a:p>
          <a:endParaRPr lang="en-US"/>
        </a:p>
      </dgm:t>
    </dgm:pt>
    <dgm:pt modelId="{075BB0A5-6A64-4C7B-AD8D-640D88804894}" type="pres">
      <dgm:prSet presAssocID="{DDE83177-B316-47EA-8F3E-0A0832C1AB7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235F9-E984-4C92-AA95-2497B8FC0D5A}" type="presOf" srcId="{DDE83177-B316-47EA-8F3E-0A0832C1AB70}" destId="{ED117C1A-183D-4685-86B0-834C6D01287E}" srcOrd="1" destOrd="0" presId="urn:microsoft.com/office/officeart/2005/8/layout/list1"/>
    <dgm:cxn modelId="{6FABBA09-412E-4807-9EE2-851860261B77}" type="presOf" srcId="{F815DFCC-8F2F-4A44-8A16-7FCDEDA98E61}" destId="{B37011A9-D983-48F3-822C-20E206815950}" srcOrd="0" destOrd="0" presId="urn:microsoft.com/office/officeart/2005/8/layout/list1"/>
    <dgm:cxn modelId="{1031F186-6C46-4412-811E-922D2763E181}" srcId="{D7257DA6-7F26-438C-89BB-A666140AB670}" destId="{F815DFCC-8F2F-4A44-8A16-7FCDEDA98E61}" srcOrd="0" destOrd="0" parTransId="{5DC9E83D-82C4-41E1-AF4B-6BB2EB9E7C2F}" sibTransId="{B1E2F31A-021B-4F8E-899D-80D486A33823}"/>
    <dgm:cxn modelId="{B9A47226-1E05-4EB8-BC92-AFB16BFEB2E8}" type="presOf" srcId="{F815DFCC-8F2F-4A44-8A16-7FCDEDA98E61}" destId="{213F86FD-4BA1-4242-B949-80E7EEF50506}" srcOrd="1" destOrd="0" presId="urn:microsoft.com/office/officeart/2005/8/layout/list1"/>
    <dgm:cxn modelId="{55D32CE3-50CB-4B2F-88A6-F48FEEEF36C8}" srcId="{D7257DA6-7F26-438C-89BB-A666140AB670}" destId="{DDE83177-B316-47EA-8F3E-0A0832C1AB70}" srcOrd="1" destOrd="0" parTransId="{C784B757-E325-48AF-8DDB-92B782474EC1}" sibTransId="{5D950EB1-A0C6-4348-93C9-5962DE996178}"/>
    <dgm:cxn modelId="{347D3A3F-E3F0-47EA-BDE4-162A1764081A}" type="presOf" srcId="{DDE83177-B316-47EA-8F3E-0A0832C1AB70}" destId="{DC92B057-818D-445A-82CE-E783EAAFF4B1}" srcOrd="0" destOrd="0" presId="urn:microsoft.com/office/officeart/2005/8/layout/list1"/>
    <dgm:cxn modelId="{6BE8712C-0286-474C-BD68-3E9FF2994FA7}" type="presOf" srcId="{D7257DA6-7F26-438C-89BB-A666140AB670}" destId="{71CD5E1F-5B28-45BF-A124-2E502014C6B6}" srcOrd="0" destOrd="0" presId="urn:microsoft.com/office/officeart/2005/8/layout/list1"/>
    <dgm:cxn modelId="{94A1B763-7B51-432F-8E64-E8AE76A77A3B}" type="presParOf" srcId="{71CD5E1F-5B28-45BF-A124-2E502014C6B6}" destId="{20CF109C-FCE2-4399-A2D8-DBC61EBB2C31}" srcOrd="0" destOrd="0" presId="urn:microsoft.com/office/officeart/2005/8/layout/list1"/>
    <dgm:cxn modelId="{4C205C4D-5A6C-4F13-9F7C-BAC522E4D94B}" type="presParOf" srcId="{20CF109C-FCE2-4399-A2D8-DBC61EBB2C31}" destId="{B37011A9-D983-48F3-822C-20E206815950}" srcOrd="0" destOrd="0" presId="urn:microsoft.com/office/officeart/2005/8/layout/list1"/>
    <dgm:cxn modelId="{4A14EF8D-A323-4A6E-A8C0-F9531686334E}" type="presParOf" srcId="{20CF109C-FCE2-4399-A2D8-DBC61EBB2C31}" destId="{213F86FD-4BA1-4242-B949-80E7EEF50506}" srcOrd="1" destOrd="0" presId="urn:microsoft.com/office/officeart/2005/8/layout/list1"/>
    <dgm:cxn modelId="{87866B17-E9EE-4423-A285-820D8A783C73}" type="presParOf" srcId="{71CD5E1F-5B28-45BF-A124-2E502014C6B6}" destId="{5679FA4D-181D-4EF4-A058-2AE994F96BDD}" srcOrd="1" destOrd="0" presId="urn:microsoft.com/office/officeart/2005/8/layout/list1"/>
    <dgm:cxn modelId="{305F5AC0-8FA2-4DC6-B6E3-807AE7012BC3}" type="presParOf" srcId="{71CD5E1F-5B28-45BF-A124-2E502014C6B6}" destId="{E90F4368-AEC0-447D-9ACF-E80CB92E993A}" srcOrd="2" destOrd="0" presId="urn:microsoft.com/office/officeart/2005/8/layout/list1"/>
    <dgm:cxn modelId="{9CBB4DB0-922E-4AF1-9695-4E8ED7870B9F}" type="presParOf" srcId="{71CD5E1F-5B28-45BF-A124-2E502014C6B6}" destId="{2A98373D-546C-47A9-8582-21CAD4432BB1}" srcOrd="3" destOrd="0" presId="urn:microsoft.com/office/officeart/2005/8/layout/list1"/>
    <dgm:cxn modelId="{866DD558-EE5D-4B84-BC1B-ADF51A563F09}" type="presParOf" srcId="{71CD5E1F-5B28-45BF-A124-2E502014C6B6}" destId="{EF592EC1-3D2F-481E-949B-EDD53DDA14E5}" srcOrd="4" destOrd="0" presId="urn:microsoft.com/office/officeart/2005/8/layout/list1"/>
    <dgm:cxn modelId="{B85E1A2A-1222-4E74-B1B4-1C8539BBCCD1}" type="presParOf" srcId="{EF592EC1-3D2F-481E-949B-EDD53DDA14E5}" destId="{DC92B057-818D-445A-82CE-E783EAAFF4B1}" srcOrd="0" destOrd="0" presId="urn:microsoft.com/office/officeart/2005/8/layout/list1"/>
    <dgm:cxn modelId="{9C9E49EA-C099-4A56-8B74-58F5712C45F7}" type="presParOf" srcId="{EF592EC1-3D2F-481E-949B-EDD53DDA14E5}" destId="{ED117C1A-183D-4685-86B0-834C6D01287E}" srcOrd="1" destOrd="0" presId="urn:microsoft.com/office/officeart/2005/8/layout/list1"/>
    <dgm:cxn modelId="{8E7B727D-01E7-4F0E-8C1E-E198BB5B4367}" type="presParOf" srcId="{71CD5E1F-5B28-45BF-A124-2E502014C6B6}" destId="{1D819556-61D4-4630-9728-927732AEE141}" srcOrd="5" destOrd="0" presId="urn:microsoft.com/office/officeart/2005/8/layout/list1"/>
    <dgm:cxn modelId="{3D22467C-B741-4AEE-9846-39782D06293A}" type="presParOf" srcId="{71CD5E1F-5B28-45BF-A124-2E502014C6B6}" destId="{075BB0A5-6A64-4C7B-AD8D-640D888048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E7E05-296C-4219-B06F-4F3C5A498047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0276CA-593D-4A88-8689-BC8A147DAE40}">
      <dgm:prSet phldrT="[Text]" custT="1"/>
      <dgm:spPr>
        <a:gradFill rotWithShape="0">
          <a:gsLst>
            <a:gs pos="0">
              <a:srgbClr val="BAC3E8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b="0" dirty="0" smtClean="0"/>
            <a:t>Explore Structural Properties of Classes</a:t>
          </a:r>
          <a:endParaRPr lang="en-US" sz="2400" b="0" dirty="0"/>
        </a:p>
      </dgm:t>
    </dgm:pt>
    <dgm:pt modelId="{B6AA3669-6FAD-4EB9-A958-414DF326177C}" type="parTrans" cxnId="{789948BA-CE21-4DBE-AA25-A7335F3DC09D}">
      <dgm:prSet/>
      <dgm:spPr/>
      <dgm:t>
        <a:bodyPr/>
        <a:lstStyle/>
        <a:p>
          <a:endParaRPr lang="en-US"/>
        </a:p>
      </dgm:t>
    </dgm:pt>
    <dgm:pt modelId="{C2A22D55-D10F-4474-8D16-FDD1FE0B86C5}" type="sibTrans" cxnId="{789948BA-CE21-4DBE-AA25-A7335F3DC09D}">
      <dgm:prSet/>
      <dgm:spPr/>
      <dgm:t>
        <a:bodyPr/>
        <a:lstStyle/>
        <a:p>
          <a:endParaRPr lang="en-US"/>
        </a:p>
      </dgm:t>
    </dgm:pt>
    <dgm:pt modelId="{6F12DA22-14EC-43A5-950E-9E309CC0DA03}">
      <dgm:prSet phldrT="[Text]" custT="1"/>
      <dgm:spPr/>
      <dgm:t>
        <a:bodyPr/>
        <a:lstStyle/>
        <a:p>
          <a:r>
            <a:rPr lang="en-US" sz="2200" dirty="0" smtClean="0"/>
            <a:t>Software design metrics from the following categories :</a:t>
          </a:r>
          <a:endParaRPr lang="en-US" sz="2200" dirty="0"/>
        </a:p>
      </dgm:t>
    </dgm:pt>
    <dgm:pt modelId="{D6B5C316-3DDC-45E4-92A5-EC772BAFCCBC}" type="parTrans" cxnId="{065FAD88-B4F3-4562-B412-614945A78CB3}">
      <dgm:prSet/>
      <dgm:spPr/>
      <dgm:t>
        <a:bodyPr/>
        <a:lstStyle/>
        <a:p>
          <a:endParaRPr lang="en-US"/>
        </a:p>
      </dgm:t>
    </dgm:pt>
    <dgm:pt modelId="{69F3B131-29E5-43A8-B9F3-6EE410D81BFC}" type="sibTrans" cxnId="{065FAD88-B4F3-4562-B412-614945A78CB3}">
      <dgm:prSet/>
      <dgm:spPr/>
      <dgm:t>
        <a:bodyPr/>
        <a:lstStyle/>
        <a:p>
          <a:endParaRPr lang="en-US"/>
        </a:p>
      </dgm:t>
    </dgm:pt>
    <dgm:pt modelId="{D153F070-23BD-4D0E-8774-0897277091A1}">
      <dgm:prSet custT="1"/>
      <dgm:spPr/>
      <dgm:t>
        <a:bodyPr/>
        <a:lstStyle/>
        <a:p>
          <a:r>
            <a:rPr lang="en-US" sz="2200" dirty="0" smtClean="0"/>
            <a:t>Size : </a:t>
          </a:r>
          <a:r>
            <a:rPr lang="en-US" sz="2200" dirty="0" err="1" smtClean="0"/>
            <a:t>NumAttr</a:t>
          </a:r>
          <a:r>
            <a:rPr lang="en-US" sz="2200" dirty="0" smtClean="0"/>
            <a:t>, </a:t>
          </a:r>
          <a:r>
            <a:rPr lang="en-US" sz="2200" dirty="0" err="1" smtClean="0"/>
            <a:t>NumOps</a:t>
          </a:r>
          <a:r>
            <a:rPr lang="en-US" sz="2200" dirty="0" smtClean="0"/>
            <a:t>, </a:t>
          </a:r>
          <a:r>
            <a:rPr lang="en-US" sz="2200" dirty="0" err="1" smtClean="0"/>
            <a:t>NumPubOps</a:t>
          </a:r>
          <a:r>
            <a:rPr lang="en-US" sz="2200" dirty="0" smtClean="0"/>
            <a:t>, Getters, Setters</a:t>
          </a:r>
          <a:endParaRPr lang="en-US" sz="2200" dirty="0"/>
        </a:p>
      </dgm:t>
    </dgm:pt>
    <dgm:pt modelId="{228684A1-F08F-428B-BC83-DF5E93E70F1F}" type="parTrans" cxnId="{928B76DB-CEE8-4723-B2C9-66A581EC003C}">
      <dgm:prSet/>
      <dgm:spPr/>
      <dgm:t>
        <a:bodyPr/>
        <a:lstStyle/>
        <a:p>
          <a:endParaRPr lang="en-US"/>
        </a:p>
      </dgm:t>
    </dgm:pt>
    <dgm:pt modelId="{9EF67697-38EA-4890-94F8-CE5A16E44827}" type="sibTrans" cxnId="{928B76DB-CEE8-4723-B2C9-66A581EC003C}">
      <dgm:prSet/>
      <dgm:spPr/>
      <dgm:t>
        <a:bodyPr/>
        <a:lstStyle/>
        <a:p>
          <a:endParaRPr lang="en-US"/>
        </a:p>
      </dgm:t>
    </dgm:pt>
    <dgm:pt modelId="{DF505AF8-546E-447E-8FA4-C14B70265115}">
      <dgm:prSet custT="1"/>
      <dgm:spPr/>
      <dgm:t>
        <a:bodyPr/>
        <a:lstStyle/>
        <a:p>
          <a:r>
            <a:rPr lang="en-US" sz="2200" dirty="0" smtClean="0"/>
            <a:t>Coupling : </a:t>
          </a:r>
          <a:r>
            <a:rPr lang="en-US" sz="2200" dirty="0" err="1" smtClean="0"/>
            <a:t>Dep_Out</a:t>
          </a:r>
          <a:r>
            <a:rPr lang="en-US" sz="2200" dirty="0" smtClean="0"/>
            <a:t>, </a:t>
          </a:r>
          <a:r>
            <a:rPr lang="en-US" sz="2200" dirty="0" err="1" smtClean="0"/>
            <a:t>Dep_In</a:t>
          </a:r>
          <a:r>
            <a:rPr lang="en-US" sz="2200" dirty="0" smtClean="0"/>
            <a:t>, </a:t>
          </a:r>
          <a:r>
            <a:rPr lang="en-US" sz="2200" dirty="0" err="1" smtClean="0"/>
            <a:t>EC_Attr</a:t>
          </a:r>
          <a:r>
            <a:rPr lang="en-US" sz="2200" dirty="0" smtClean="0"/>
            <a:t>, </a:t>
          </a:r>
          <a:r>
            <a:rPr lang="en-US" sz="2200" dirty="0" err="1" smtClean="0"/>
            <a:t>IC_Attr</a:t>
          </a:r>
          <a:r>
            <a:rPr lang="en-US" sz="2200" dirty="0" smtClean="0"/>
            <a:t>, </a:t>
          </a:r>
          <a:r>
            <a:rPr lang="en-US" sz="2200" dirty="0" err="1" smtClean="0"/>
            <a:t>EC_Par</a:t>
          </a:r>
          <a:r>
            <a:rPr lang="en-US" sz="2200" dirty="0" smtClean="0"/>
            <a:t>, 			</a:t>
          </a:r>
          <a:r>
            <a:rPr lang="en-US" sz="2200" dirty="0" err="1" smtClean="0"/>
            <a:t>IC_Par</a:t>
          </a:r>
          <a:endParaRPr lang="en-US" sz="2200" dirty="0"/>
        </a:p>
      </dgm:t>
    </dgm:pt>
    <dgm:pt modelId="{9FBEF701-11B6-4688-AE67-38EAE49B812F}" type="parTrans" cxnId="{FB565C45-4235-452D-B9B8-E38F72883E45}">
      <dgm:prSet/>
      <dgm:spPr/>
      <dgm:t>
        <a:bodyPr/>
        <a:lstStyle/>
        <a:p>
          <a:endParaRPr lang="en-US"/>
        </a:p>
      </dgm:t>
    </dgm:pt>
    <dgm:pt modelId="{6ECC6946-585C-4A35-A18D-B75FE23AC794}" type="sibTrans" cxnId="{FB565C45-4235-452D-B9B8-E38F72883E45}">
      <dgm:prSet/>
      <dgm:spPr/>
      <dgm:t>
        <a:bodyPr/>
        <a:lstStyle/>
        <a:p>
          <a:endParaRPr lang="en-US"/>
        </a:p>
      </dgm:t>
    </dgm:pt>
    <dgm:pt modelId="{1A32C1A8-05A6-4B06-A3FF-822B83F2622C}">
      <dgm:prSet custT="1"/>
      <dgm:spPr/>
      <dgm:t>
        <a:bodyPr/>
        <a:lstStyle/>
        <a:p>
          <a:r>
            <a:rPr lang="en-US" sz="2400" b="0" dirty="0" smtClean="0"/>
            <a:t>Machine Learning Classification Algorithms</a:t>
          </a:r>
          <a:endParaRPr lang="en-US" sz="2400" b="0" dirty="0"/>
        </a:p>
      </dgm:t>
    </dgm:pt>
    <dgm:pt modelId="{12A00E7D-641D-486A-88AE-59F26C53468A}" type="parTrans" cxnId="{18094334-0C56-449B-B1B0-7913FB02A89E}">
      <dgm:prSet/>
      <dgm:spPr/>
      <dgm:t>
        <a:bodyPr/>
        <a:lstStyle/>
        <a:p>
          <a:endParaRPr lang="en-US"/>
        </a:p>
      </dgm:t>
    </dgm:pt>
    <dgm:pt modelId="{AE8F4A12-5A1F-4FC7-BA27-CF67B63E9155}" type="sibTrans" cxnId="{18094334-0C56-449B-B1B0-7913FB02A89E}">
      <dgm:prSet/>
      <dgm:spPr/>
      <dgm:t>
        <a:bodyPr/>
        <a:lstStyle/>
        <a:p>
          <a:endParaRPr lang="en-US"/>
        </a:p>
      </dgm:t>
    </dgm:pt>
    <dgm:pt modelId="{9079A6E2-6BA4-464E-BBA7-F96866AFBCF8}">
      <dgm:prSet custT="1"/>
      <dgm:spPr/>
      <dgm:t>
        <a:bodyPr/>
        <a:lstStyle/>
        <a:p>
          <a:r>
            <a:rPr lang="en-US" sz="2400" b="0" dirty="0" smtClean="0"/>
            <a:t>Supervised classification algorithms</a:t>
          </a:r>
          <a:endParaRPr lang="en-US" sz="2400" b="0" dirty="0"/>
        </a:p>
      </dgm:t>
    </dgm:pt>
    <dgm:pt modelId="{89DA498E-AC07-4945-AFAF-929B3AFC88C6}" type="parTrans" cxnId="{D97CEE56-8F02-4C34-BE4B-C9D7BD9BBC1C}">
      <dgm:prSet/>
      <dgm:spPr/>
      <dgm:t>
        <a:bodyPr/>
        <a:lstStyle/>
        <a:p>
          <a:endParaRPr lang="en-US"/>
        </a:p>
      </dgm:t>
    </dgm:pt>
    <dgm:pt modelId="{90256469-BA9F-450C-AB93-5BC82393DECD}" type="sibTrans" cxnId="{D97CEE56-8F02-4C34-BE4B-C9D7BD9BBC1C}">
      <dgm:prSet/>
      <dgm:spPr/>
      <dgm:t>
        <a:bodyPr/>
        <a:lstStyle/>
        <a:p>
          <a:endParaRPr lang="en-US"/>
        </a:p>
      </dgm:t>
    </dgm:pt>
    <dgm:pt modelId="{AFA5BE3C-4A73-4292-B73A-218A49CA661D}">
      <dgm:prSet custT="1"/>
      <dgm:spPr/>
      <dgm:t>
        <a:bodyPr/>
        <a:lstStyle/>
        <a:p>
          <a:r>
            <a:rPr lang="en-US" sz="2400" b="0" dirty="0" smtClean="0"/>
            <a:t>J48 Decision Tree, Decision Tables, Decision Stumps,  Random Forests and Random Trees </a:t>
          </a:r>
          <a:endParaRPr lang="en-US" sz="2400" b="0" dirty="0"/>
        </a:p>
      </dgm:t>
    </dgm:pt>
    <dgm:pt modelId="{816D6A1E-6009-4C9A-9032-91C4BB6EA14E}" type="parTrans" cxnId="{F11CD7F2-2607-4720-B995-064B4FC880AD}">
      <dgm:prSet/>
      <dgm:spPr/>
      <dgm:t>
        <a:bodyPr/>
        <a:lstStyle/>
        <a:p>
          <a:endParaRPr lang="en-US"/>
        </a:p>
      </dgm:t>
    </dgm:pt>
    <dgm:pt modelId="{AA97274D-A2D3-4E49-8505-F121D6350A05}" type="sibTrans" cxnId="{F11CD7F2-2607-4720-B995-064B4FC880AD}">
      <dgm:prSet/>
      <dgm:spPr/>
      <dgm:t>
        <a:bodyPr/>
        <a:lstStyle/>
        <a:p>
          <a:endParaRPr lang="en-US"/>
        </a:p>
      </dgm:t>
    </dgm:pt>
    <dgm:pt modelId="{D55AF4FB-6E9F-4DA4-A356-39F7907E2B12}">
      <dgm:prSet custT="1"/>
      <dgm:spPr/>
      <dgm:t>
        <a:bodyPr/>
        <a:lstStyle/>
        <a:p>
          <a:r>
            <a:rPr lang="en-US" sz="2400" b="0" dirty="0" smtClean="0"/>
            <a:t>k-Nearest Neighbor, Radial Basis Function Networks</a:t>
          </a:r>
          <a:endParaRPr lang="en-US" sz="2400" b="0" dirty="0"/>
        </a:p>
      </dgm:t>
    </dgm:pt>
    <dgm:pt modelId="{C8363B73-98C4-41BE-9C8C-3A895EE42121}" type="parTrans" cxnId="{E31C34F9-A0A9-4E52-8D30-3099BB26B6CD}">
      <dgm:prSet/>
      <dgm:spPr/>
      <dgm:t>
        <a:bodyPr/>
        <a:lstStyle/>
        <a:p>
          <a:endParaRPr lang="en-US"/>
        </a:p>
      </dgm:t>
    </dgm:pt>
    <dgm:pt modelId="{11A8B64B-5F91-4F08-A0B3-8293ACB4FD36}" type="sibTrans" cxnId="{E31C34F9-A0A9-4E52-8D30-3099BB26B6CD}">
      <dgm:prSet/>
      <dgm:spPr/>
      <dgm:t>
        <a:bodyPr/>
        <a:lstStyle/>
        <a:p>
          <a:endParaRPr lang="en-US"/>
        </a:p>
      </dgm:t>
    </dgm:pt>
    <dgm:pt modelId="{4787AF0F-5B96-4E7D-922A-BAB54B1C9E6C}">
      <dgm:prSet custT="1"/>
      <dgm:spPr/>
      <dgm:t>
        <a:bodyPr/>
        <a:lstStyle/>
        <a:p>
          <a:r>
            <a:rPr lang="en-US" sz="2400" b="0" dirty="0" smtClean="0"/>
            <a:t>Logistic </a:t>
          </a:r>
          <a:r>
            <a:rPr lang="en-US" sz="2400" b="0" dirty="0"/>
            <a:t>Regression, Naive Bayes,</a:t>
          </a:r>
        </a:p>
      </dgm:t>
    </dgm:pt>
    <dgm:pt modelId="{5F95A64F-85D2-4937-A042-E9F8EFB77BCA}" type="parTrans" cxnId="{30B3617E-778D-4E78-A73E-85ACA5177DF9}">
      <dgm:prSet/>
      <dgm:spPr/>
      <dgm:t>
        <a:bodyPr/>
        <a:lstStyle/>
        <a:p>
          <a:endParaRPr lang="en-US"/>
        </a:p>
      </dgm:t>
    </dgm:pt>
    <dgm:pt modelId="{0F708671-0AF0-4360-ACAD-65013135A7C7}" type="sibTrans" cxnId="{30B3617E-778D-4E78-A73E-85ACA5177DF9}">
      <dgm:prSet/>
      <dgm:spPr/>
      <dgm:t>
        <a:bodyPr/>
        <a:lstStyle/>
        <a:p>
          <a:endParaRPr lang="en-US"/>
        </a:p>
      </dgm:t>
    </dgm:pt>
    <dgm:pt modelId="{D9A9969A-B07D-44A5-A68F-025B85016E0B}" type="pres">
      <dgm:prSet presAssocID="{697E7E05-296C-4219-B06F-4F3C5A4980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5745815F-AF92-4070-BE84-98F388FB6366}" type="pres">
      <dgm:prSet presAssocID="{AA0276CA-593D-4A88-8689-BC8A147DAE40}" presName="parentText" presStyleLbl="node1" presStyleIdx="0" presStyleCnt="2" custScaleY="59308" custLinFactNeighborY="-27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39D5C-5F67-4248-B877-BB3D4A9AA71B}" type="pres">
      <dgm:prSet presAssocID="{AA0276CA-593D-4A88-8689-BC8A147DAE40}" presName="childText" presStyleLbl="revTx" presStyleIdx="0" presStyleCnt="2" custLinFactNeighborX="909" custLinFactNeighborY="-26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67C11-6478-406B-A362-EF1E7409EE57}" type="pres">
      <dgm:prSet presAssocID="{1A32C1A8-05A6-4B06-A3FF-822B83F2622C}" presName="parentText" presStyleLbl="node1" presStyleIdx="1" presStyleCnt="2" custScaleY="54533" custLinFactNeighborY="-109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A40FA-502A-4CE5-BD8E-E8AC91F6E0F4}" type="pres">
      <dgm:prSet presAssocID="{1A32C1A8-05A6-4B06-A3FF-822B83F2622C}" presName="childText" presStyleLbl="revTx" presStyleIdx="1" presStyleCnt="2" custScaleY="91144" custLinFactNeighborY="-7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195CE-6B08-4CDF-A98F-834B0843A949}" type="presOf" srcId="{D55AF4FB-6E9F-4DA4-A356-39F7907E2B12}" destId="{547A40FA-502A-4CE5-BD8E-E8AC91F6E0F4}" srcOrd="0" destOrd="2" presId="urn:microsoft.com/office/officeart/2005/8/layout/vList2"/>
    <dgm:cxn modelId="{E7CA7C57-21E4-4EC0-BEBD-115D77463733}" type="presOf" srcId="{AA0276CA-593D-4A88-8689-BC8A147DAE40}" destId="{5745815F-AF92-4070-BE84-98F388FB6366}" srcOrd="0" destOrd="0" presId="urn:microsoft.com/office/officeart/2005/8/layout/vList2"/>
    <dgm:cxn modelId="{4F6DDBCF-A0B8-4455-8568-0F12E3E190D4}" type="presOf" srcId="{D153F070-23BD-4D0E-8774-0897277091A1}" destId="{D8539D5C-5F67-4248-B877-BB3D4A9AA71B}" srcOrd="0" destOrd="1" presId="urn:microsoft.com/office/officeart/2005/8/layout/vList2"/>
    <dgm:cxn modelId="{D97CEE56-8F02-4C34-BE4B-C9D7BD9BBC1C}" srcId="{1A32C1A8-05A6-4B06-A3FF-822B83F2622C}" destId="{9079A6E2-6BA4-464E-BBA7-F96866AFBCF8}" srcOrd="0" destOrd="0" parTransId="{89DA498E-AC07-4945-AFAF-929B3AFC88C6}" sibTransId="{90256469-BA9F-450C-AB93-5BC82393DECD}"/>
    <dgm:cxn modelId="{30B3617E-778D-4E78-A73E-85ACA5177DF9}" srcId="{9079A6E2-6BA4-464E-BBA7-F96866AFBCF8}" destId="{4787AF0F-5B96-4E7D-922A-BAB54B1C9E6C}" srcOrd="2" destOrd="0" parTransId="{5F95A64F-85D2-4937-A042-E9F8EFB77BCA}" sibTransId="{0F708671-0AF0-4360-ACAD-65013135A7C7}"/>
    <dgm:cxn modelId="{7D3FB987-20D1-474D-B517-CA0E4129A37F}" type="presOf" srcId="{9079A6E2-6BA4-464E-BBA7-F96866AFBCF8}" destId="{547A40FA-502A-4CE5-BD8E-E8AC91F6E0F4}" srcOrd="0" destOrd="0" presId="urn:microsoft.com/office/officeart/2005/8/layout/vList2"/>
    <dgm:cxn modelId="{38AA9070-1107-486E-A8EF-D86A45A8A142}" type="presOf" srcId="{697E7E05-296C-4219-B06F-4F3C5A498047}" destId="{D9A9969A-B07D-44A5-A68F-025B85016E0B}" srcOrd="0" destOrd="0" presId="urn:microsoft.com/office/officeart/2005/8/layout/vList2"/>
    <dgm:cxn modelId="{CD08BFF2-B858-4579-BC60-500AA3D88A16}" type="presOf" srcId="{1A32C1A8-05A6-4B06-A3FF-822B83F2622C}" destId="{88867C11-6478-406B-A362-EF1E7409EE57}" srcOrd="0" destOrd="0" presId="urn:microsoft.com/office/officeart/2005/8/layout/vList2"/>
    <dgm:cxn modelId="{928B76DB-CEE8-4723-B2C9-66A581EC003C}" srcId="{6F12DA22-14EC-43A5-950E-9E309CC0DA03}" destId="{D153F070-23BD-4D0E-8774-0897277091A1}" srcOrd="0" destOrd="0" parTransId="{228684A1-F08F-428B-BC83-DF5E93E70F1F}" sibTransId="{9EF67697-38EA-4890-94F8-CE5A16E44827}"/>
    <dgm:cxn modelId="{F11CD7F2-2607-4720-B995-064B4FC880AD}" srcId="{9079A6E2-6BA4-464E-BBA7-F96866AFBCF8}" destId="{AFA5BE3C-4A73-4292-B73A-218A49CA661D}" srcOrd="0" destOrd="0" parTransId="{816D6A1E-6009-4C9A-9032-91C4BB6EA14E}" sibTransId="{AA97274D-A2D3-4E49-8505-F121D6350A05}"/>
    <dgm:cxn modelId="{18094334-0C56-449B-B1B0-7913FB02A89E}" srcId="{697E7E05-296C-4219-B06F-4F3C5A498047}" destId="{1A32C1A8-05A6-4B06-A3FF-822B83F2622C}" srcOrd="1" destOrd="0" parTransId="{12A00E7D-641D-486A-88AE-59F26C53468A}" sibTransId="{AE8F4A12-5A1F-4FC7-BA27-CF67B63E9155}"/>
    <dgm:cxn modelId="{54DDE4B3-B7FC-4BBC-A5A4-E8F618530E7D}" type="presOf" srcId="{AFA5BE3C-4A73-4292-B73A-218A49CA661D}" destId="{547A40FA-502A-4CE5-BD8E-E8AC91F6E0F4}" srcOrd="0" destOrd="1" presId="urn:microsoft.com/office/officeart/2005/8/layout/vList2"/>
    <dgm:cxn modelId="{D802A6E2-A059-46A1-9BD3-72D757246A52}" type="presOf" srcId="{4787AF0F-5B96-4E7D-922A-BAB54B1C9E6C}" destId="{547A40FA-502A-4CE5-BD8E-E8AC91F6E0F4}" srcOrd="0" destOrd="3" presId="urn:microsoft.com/office/officeart/2005/8/layout/vList2"/>
    <dgm:cxn modelId="{FB565C45-4235-452D-B9B8-E38F72883E45}" srcId="{6F12DA22-14EC-43A5-950E-9E309CC0DA03}" destId="{DF505AF8-546E-447E-8FA4-C14B70265115}" srcOrd="1" destOrd="0" parTransId="{9FBEF701-11B6-4688-AE67-38EAE49B812F}" sibTransId="{6ECC6946-585C-4A35-A18D-B75FE23AC794}"/>
    <dgm:cxn modelId="{E31C34F9-A0A9-4E52-8D30-3099BB26B6CD}" srcId="{9079A6E2-6BA4-464E-BBA7-F96866AFBCF8}" destId="{D55AF4FB-6E9F-4DA4-A356-39F7907E2B12}" srcOrd="1" destOrd="0" parTransId="{C8363B73-98C4-41BE-9C8C-3A895EE42121}" sibTransId="{11A8B64B-5F91-4F08-A0B3-8293ACB4FD36}"/>
    <dgm:cxn modelId="{065FAD88-B4F3-4562-B412-614945A78CB3}" srcId="{AA0276CA-593D-4A88-8689-BC8A147DAE40}" destId="{6F12DA22-14EC-43A5-950E-9E309CC0DA03}" srcOrd="0" destOrd="0" parTransId="{D6B5C316-3DDC-45E4-92A5-EC772BAFCCBC}" sibTransId="{69F3B131-29E5-43A8-B9F3-6EE410D81BFC}"/>
    <dgm:cxn modelId="{6CA01C3B-AF98-4B70-85A4-3F8E5EB2616B}" type="presOf" srcId="{6F12DA22-14EC-43A5-950E-9E309CC0DA03}" destId="{D8539D5C-5F67-4248-B877-BB3D4A9AA71B}" srcOrd="0" destOrd="0" presId="urn:microsoft.com/office/officeart/2005/8/layout/vList2"/>
    <dgm:cxn modelId="{789948BA-CE21-4DBE-AA25-A7335F3DC09D}" srcId="{697E7E05-296C-4219-B06F-4F3C5A498047}" destId="{AA0276CA-593D-4A88-8689-BC8A147DAE40}" srcOrd="0" destOrd="0" parTransId="{B6AA3669-6FAD-4EB9-A958-414DF326177C}" sibTransId="{C2A22D55-D10F-4474-8D16-FDD1FE0B86C5}"/>
    <dgm:cxn modelId="{F4AA99F1-8618-4316-BE4C-A1A733BAF382}" type="presOf" srcId="{DF505AF8-546E-447E-8FA4-C14B70265115}" destId="{D8539D5C-5F67-4248-B877-BB3D4A9AA71B}" srcOrd="0" destOrd="2" presId="urn:microsoft.com/office/officeart/2005/8/layout/vList2"/>
    <dgm:cxn modelId="{9D14BC40-7C5C-43B4-8BF8-428064F22466}" type="presParOf" srcId="{D9A9969A-B07D-44A5-A68F-025B85016E0B}" destId="{5745815F-AF92-4070-BE84-98F388FB6366}" srcOrd="0" destOrd="0" presId="urn:microsoft.com/office/officeart/2005/8/layout/vList2"/>
    <dgm:cxn modelId="{0B71BB41-373F-4470-B2E0-9E8778FDE6BE}" type="presParOf" srcId="{D9A9969A-B07D-44A5-A68F-025B85016E0B}" destId="{D8539D5C-5F67-4248-B877-BB3D4A9AA71B}" srcOrd="1" destOrd="0" presId="urn:microsoft.com/office/officeart/2005/8/layout/vList2"/>
    <dgm:cxn modelId="{5F57573E-B829-4C1D-963D-94064E4C98D5}" type="presParOf" srcId="{D9A9969A-B07D-44A5-A68F-025B85016E0B}" destId="{88867C11-6478-406B-A362-EF1E7409EE57}" srcOrd="2" destOrd="0" presId="urn:microsoft.com/office/officeart/2005/8/layout/vList2"/>
    <dgm:cxn modelId="{ACAF77D2-3CA9-45A2-AC72-8A32B10CEF82}" type="presParOf" srcId="{D9A9969A-B07D-44A5-A68F-025B85016E0B}" destId="{547A40FA-502A-4CE5-BD8E-E8AC91F6E0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D95C6-6147-4C4C-8878-72E3E5DD0F36}">
      <dsp:nvSpPr>
        <dsp:cNvPr id="0" name=""/>
        <dsp:cNvSpPr/>
      </dsp:nvSpPr>
      <dsp:spPr>
        <a:xfrm>
          <a:off x="0" y="275999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1448B-BD1C-4051-BA9E-B602D0564CCE}">
      <dsp:nvSpPr>
        <dsp:cNvPr id="0" name=""/>
        <dsp:cNvSpPr/>
      </dsp:nvSpPr>
      <dsp:spPr>
        <a:xfrm>
          <a:off x="274320" y="10319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1. Introduction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36258"/>
        <a:ext cx="3788602" cy="479482"/>
      </dsp:txXfrm>
    </dsp:sp>
    <dsp:sp modelId="{0522123C-9C71-4346-B013-E18286DD3A56}">
      <dsp:nvSpPr>
        <dsp:cNvPr id="0" name=""/>
        <dsp:cNvSpPr/>
      </dsp:nvSpPr>
      <dsp:spPr>
        <a:xfrm>
          <a:off x="0" y="1092479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2F6C9-D070-4429-84ED-352CAD94238C}">
      <dsp:nvSpPr>
        <dsp:cNvPr id="0" name=""/>
        <dsp:cNvSpPr/>
      </dsp:nvSpPr>
      <dsp:spPr>
        <a:xfrm>
          <a:off x="274320" y="826799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2. Research Question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852738"/>
        <a:ext cx="3788602" cy="479482"/>
      </dsp:txXfrm>
    </dsp:sp>
    <dsp:sp modelId="{A2CC41A9-1A4B-49F9-963D-E6B2A8F8937A}">
      <dsp:nvSpPr>
        <dsp:cNvPr id="0" name=""/>
        <dsp:cNvSpPr/>
      </dsp:nvSpPr>
      <dsp:spPr>
        <a:xfrm>
          <a:off x="0" y="1908960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11656-AB96-4A75-8E1E-F40C4645974B}">
      <dsp:nvSpPr>
        <dsp:cNvPr id="0" name=""/>
        <dsp:cNvSpPr/>
      </dsp:nvSpPr>
      <dsp:spPr>
        <a:xfrm>
          <a:off x="274320" y="1643280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3. Approach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1669219"/>
        <a:ext cx="3788602" cy="479482"/>
      </dsp:txXfrm>
    </dsp:sp>
    <dsp:sp modelId="{6873A157-1B65-4C60-818A-48543C3D86A1}">
      <dsp:nvSpPr>
        <dsp:cNvPr id="0" name=""/>
        <dsp:cNvSpPr/>
      </dsp:nvSpPr>
      <dsp:spPr>
        <a:xfrm>
          <a:off x="0" y="2725440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E1DCF-F9AA-4F7C-8D03-E65BDEE6B6E1}">
      <dsp:nvSpPr>
        <dsp:cNvPr id="0" name=""/>
        <dsp:cNvSpPr/>
      </dsp:nvSpPr>
      <dsp:spPr>
        <a:xfrm>
          <a:off x="274320" y="2465987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4. Results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2491926"/>
        <a:ext cx="3788602" cy="479482"/>
      </dsp:txXfrm>
    </dsp:sp>
    <dsp:sp modelId="{DD0C0F90-C3DC-452B-9384-7007E23777D1}">
      <dsp:nvSpPr>
        <dsp:cNvPr id="0" name=""/>
        <dsp:cNvSpPr/>
      </dsp:nvSpPr>
      <dsp:spPr>
        <a:xfrm>
          <a:off x="0" y="3541920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D4453-BD58-4A29-8895-9064E41A5B60}">
      <dsp:nvSpPr>
        <dsp:cNvPr id="0" name=""/>
        <dsp:cNvSpPr/>
      </dsp:nvSpPr>
      <dsp:spPr>
        <a:xfrm>
          <a:off x="274320" y="3285746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5. Discussion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3311685"/>
        <a:ext cx="3788602" cy="479482"/>
      </dsp:txXfrm>
    </dsp:sp>
    <dsp:sp modelId="{CDB30F24-CE3B-4133-B34B-1FA544D56700}">
      <dsp:nvSpPr>
        <dsp:cNvPr id="0" name=""/>
        <dsp:cNvSpPr/>
      </dsp:nvSpPr>
      <dsp:spPr>
        <a:xfrm>
          <a:off x="0" y="4358400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7EF18-41C8-4CE4-9841-8F938B6A09CF}">
      <dsp:nvSpPr>
        <dsp:cNvPr id="0" name=""/>
        <dsp:cNvSpPr/>
      </dsp:nvSpPr>
      <dsp:spPr>
        <a:xfrm>
          <a:off x="274320" y="4092720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6. Future Work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4118659"/>
        <a:ext cx="3788602" cy="479482"/>
      </dsp:txXfrm>
    </dsp:sp>
    <dsp:sp modelId="{221473E0-0AE9-4EBD-8D60-AF7A45C61252}">
      <dsp:nvSpPr>
        <dsp:cNvPr id="0" name=""/>
        <dsp:cNvSpPr/>
      </dsp:nvSpPr>
      <dsp:spPr>
        <a:xfrm>
          <a:off x="0" y="5174880"/>
          <a:ext cx="5486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DCFBA-7704-4725-A28C-B6BFE70DA504}">
      <dsp:nvSpPr>
        <dsp:cNvPr id="0" name=""/>
        <dsp:cNvSpPr/>
      </dsp:nvSpPr>
      <dsp:spPr>
        <a:xfrm>
          <a:off x="274320" y="4909200"/>
          <a:ext cx="3840480" cy="531360"/>
        </a:xfrm>
        <a:prstGeom prst="roundRect">
          <a:avLst/>
        </a:prstGeom>
        <a:gradFill rotWithShape="0">
          <a:gsLst>
            <a:gs pos="50000">
              <a:srgbClr val="BAC3E8"/>
            </a:gs>
            <a:gs pos="86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7. Conclusion</a:t>
          </a:r>
          <a:endParaRPr lang="en-US" sz="2000" kern="1200" baseline="0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0259" y="4935139"/>
        <a:ext cx="378860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7D6B1-7A21-46CE-9DC1-729A1CF207F3}">
      <dsp:nvSpPr>
        <dsp:cNvPr id="0" name=""/>
        <dsp:cNvSpPr/>
      </dsp:nvSpPr>
      <dsp:spPr>
        <a:xfrm>
          <a:off x="4886779" y="3237347"/>
          <a:ext cx="3243781" cy="189088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Who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Software Engineer, Software Maintainer, Software Designer</a:t>
          </a:r>
          <a:r>
            <a:rPr lang="en-US" sz="2400" kern="1200" dirty="0" smtClean="0"/>
            <a:t>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4979084" y="3329652"/>
        <a:ext cx="3059171" cy="1706270"/>
      </dsp:txXfrm>
    </dsp:sp>
    <dsp:sp modelId="{9F98C467-19E7-4B4E-A2CB-453025929D69}">
      <dsp:nvSpPr>
        <dsp:cNvPr id="0" name=""/>
        <dsp:cNvSpPr/>
      </dsp:nvSpPr>
      <dsp:spPr>
        <a:xfrm>
          <a:off x="1824685" y="963627"/>
          <a:ext cx="4635864" cy="4635864"/>
        </a:xfrm>
        <a:custGeom>
          <a:avLst/>
          <a:gdLst/>
          <a:ahLst/>
          <a:cxnLst/>
          <a:rect l="0" t="0" r="0" b="0"/>
          <a:pathLst>
            <a:path>
              <a:moveTo>
                <a:pt x="3304938" y="4415223"/>
              </a:moveTo>
              <a:arcTo wR="2317932" hR="2317932" stAng="3887871" swAng="2344908"/>
            </a:path>
          </a:pathLst>
        </a:custGeom>
        <a:noFill/>
        <a:ln w="19050" cap="flat" cmpd="sng" algn="ctr">
          <a:solidFill>
            <a:schemeClr val="bg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FFA2B-595B-4FA6-8DFE-B2EA65983AF3}">
      <dsp:nvSpPr>
        <dsp:cNvPr id="0" name=""/>
        <dsp:cNvSpPr/>
      </dsp:nvSpPr>
      <dsp:spPr>
        <a:xfrm>
          <a:off x="0" y="2968357"/>
          <a:ext cx="4378654" cy="239897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What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Simplifying UML Class Diagram: Based on Software Design Metrics using Machine Learning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17108" y="3085465"/>
        <a:ext cx="4144438" cy="2164761"/>
      </dsp:txXfrm>
    </dsp:sp>
    <dsp:sp modelId="{83E40DAF-5E58-4BDC-9BA0-208C47E9691A}">
      <dsp:nvSpPr>
        <dsp:cNvPr id="0" name=""/>
        <dsp:cNvSpPr/>
      </dsp:nvSpPr>
      <dsp:spPr>
        <a:xfrm>
          <a:off x="2766594" y="1737815"/>
          <a:ext cx="4635864" cy="4635864"/>
        </a:xfrm>
        <a:custGeom>
          <a:avLst/>
          <a:gdLst/>
          <a:ahLst/>
          <a:cxnLst/>
          <a:rect l="0" t="0" r="0" b="0"/>
          <a:pathLst>
            <a:path>
              <a:moveTo>
                <a:pt x="328665" y="1128130"/>
              </a:moveTo>
              <a:arcTo wR="2317932" hR="2317932" stAng="12653046" swAng="525588"/>
            </a:path>
          </a:pathLst>
        </a:custGeom>
        <a:noFill/>
        <a:ln w="19050" cap="flat" cmpd="sng" algn="ctr">
          <a:solidFill>
            <a:srgbClr val="92D050"/>
          </a:solidFill>
          <a:prstDash val="solid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FB51B-D171-4AD4-9BEF-D69C334053D8}">
      <dsp:nvSpPr>
        <dsp:cNvPr id="0" name=""/>
        <dsp:cNvSpPr/>
      </dsp:nvSpPr>
      <dsp:spPr>
        <a:xfrm>
          <a:off x="1515557" y="185742"/>
          <a:ext cx="5350900" cy="230251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Why 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itchFamily="34" charset="0"/>
              <a:cs typeface="Arial" pitchFamily="34" charset="0"/>
            </a:rPr>
            <a:t>Reverse engineered class diagrams are typically too detailed a representation</a:t>
          </a:r>
          <a:endParaRPr lang="en-US" sz="2400" b="0" kern="1200" dirty="0">
            <a:latin typeface="Arial" pitchFamily="34" charset="0"/>
            <a:cs typeface="Arial" pitchFamily="34" charset="0"/>
          </a:endParaRPr>
        </a:p>
      </dsp:txBody>
      <dsp:txXfrm>
        <a:off x="1627957" y="298142"/>
        <a:ext cx="5126100" cy="2077719"/>
      </dsp:txXfrm>
    </dsp:sp>
    <dsp:sp modelId="{AFC99325-80F6-40F8-8C3A-6DAAEA4D78B5}">
      <dsp:nvSpPr>
        <dsp:cNvPr id="0" name=""/>
        <dsp:cNvSpPr/>
      </dsp:nvSpPr>
      <dsp:spPr>
        <a:xfrm>
          <a:off x="1357887" y="1976484"/>
          <a:ext cx="4635864" cy="4635864"/>
        </a:xfrm>
        <a:custGeom>
          <a:avLst/>
          <a:gdLst/>
          <a:ahLst/>
          <a:cxnLst/>
          <a:rect l="0" t="0" r="0" b="0"/>
          <a:pathLst>
            <a:path>
              <a:moveTo>
                <a:pt x="3916065" y="639009"/>
              </a:moveTo>
              <a:arcTo wR="2317932" hR="2317932" stAng="18815266" swAng="870262"/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tailEnd type="arrow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F4368-AEC0-447D-9ACF-E80CB92E993A}">
      <dsp:nvSpPr>
        <dsp:cNvPr id="0" name=""/>
        <dsp:cNvSpPr/>
      </dsp:nvSpPr>
      <dsp:spPr>
        <a:xfrm>
          <a:off x="0" y="940003"/>
          <a:ext cx="906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F86FD-4BA1-4242-B949-80E7EEF50506}">
      <dsp:nvSpPr>
        <dsp:cNvPr id="0" name=""/>
        <dsp:cNvSpPr/>
      </dsp:nvSpPr>
      <dsp:spPr>
        <a:xfrm>
          <a:off x="364394" y="126016"/>
          <a:ext cx="8697892" cy="1014073"/>
        </a:xfrm>
        <a:prstGeom prst="roundRect">
          <a:avLst/>
        </a:prstGeom>
        <a:gradFill rotWithShape="0">
          <a:gsLst>
            <a:gs pos="0">
              <a:srgbClr val="BAC3E8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919" tIns="0" rIns="2399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cs typeface="Calibri" pitchFamily="34" charset="0"/>
            </a:rPr>
            <a:t>A</a:t>
          </a:r>
          <a:r>
            <a:rPr lang="en-US" sz="2200" kern="1200" dirty="0" smtClean="0"/>
            <a:t>im: </a:t>
          </a:r>
          <a:r>
            <a:rPr lang="en-US" sz="2200" b="1" kern="1200" dirty="0" smtClean="0"/>
            <a:t>analyze performance of classification algorithms </a:t>
          </a:r>
          <a:r>
            <a:rPr lang="en-US" sz="2200" b="0" kern="1200" dirty="0" smtClean="0"/>
            <a:t>that </a:t>
          </a:r>
          <a:r>
            <a:rPr lang="en-US" sz="2200" kern="1200" dirty="0" smtClean="0"/>
            <a:t>decide which classes should be included in a class diagram</a:t>
          </a:r>
          <a:endParaRPr lang="en-US" sz="2200" kern="1200" dirty="0" smtClean="0">
            <a:cs typeface="Calibri" pitchFamily="34" charset="0"/>
          </a:endParaRPr>
        </a:p>
      </dsp:txBody>
      <dsp:txXfrm>
        <a:off x="413897" y="175519"/>
        <a:ext cx="8598886" cy="915067"/>
      </dsp:txXfrm>
    </dsp:sp>
    <dsp:sp modelId="{075BB0A5-6A64-4C7B-AD8D-640D88804894}">
      <dsp:nvSpPr>
        <dsp:cNvPr id="0" name=""/>
        <dsp:cNvSpPr/>
      </dsp:nvSpPr>
      <dsp:spPr>
        <a:xfrm>
          <a:off x="0" y="2036670"/>
          <a:ext cx="9067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17C1A-183D-4685-86B0-834C6D01287E}">
      <dsp:nvSpPr>
        <dsp:cNvPr id="0" name=""/>
        <dsp:cNvSpPr/>
      </dsp:nvSpPr>
      <dsp:spPr>
        <a:xfrm>
          <a:off x="322268" y="1208088"/>
          <a:ext cx="8687414" cy="938266"/>
        </a:xfrm>
        <a:prstGeom prst="roundRect">
          <a:avLst/>
        </a:prstGeom>
        <a:gradFill rotWithShape="0">
          <a:gsLst>
            <a:gs pos="0">
              <a:srgbClr val="BAC3E8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919" tIns="0" rIns="23991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This paper focusses on </a:t>
          </a:r>
          <a:r>
            <a:rPr lang="en-US" sz="2200" b="1" kern="1200" dirty="0" smtClean="0"/>
            <a:t>using design metrics as predictors </a:t>
          </a:r>
          <a:r>
            <a:rPr lang="en-US" sz="2200" kern="1200" dirty="0" smtClean="0"/>
            <a:t>(input variables used by the classification algorithm)</a:t>
          </a:r>
          <a:r>
            <a:rPr lang="en-US" sz="2200" kern="1200" dirty="0" smtClean="0">
              <a:cs typeface="Calibri" pitchFamily="34" charset="0"/>
            </a:rPr>
            <a:t> </a:t>
          </a:r>
          <a:endParaRPr lang="en-US" sz="2200" kern="1200" dirty="0" smtClean="0"/>
        </a:p>
      </dsp:txBody>
      <dsp:txXfrm>
        <a:off x="368070" y="1253890"/>
        <a:ext cx="8595810" cy="846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815F-AF92-4070-BE84-98F388FB6366}">
      <dsp:nvSpPr>
        <dsp:cNvPr id="0" name=""/>
        <dsp:cNvSpPr/>
      </dsp:nvSpPr>
      <dsp:spPr>
        <a:xfrm>
          <a:off x="0" y="296268"/>
          <a:ext cx="8382000" cy="709863"/>
        </a:xfrm>
        <a:prstGeom prst="roundRect">
          <a:avLst/>
        </a:prstGeom>
        <a:gradFill rotWithShape="0">
          <a:gsLst>
            <a:gs pos="0">
              <a:srgbClr val="BAC3E8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Explore Structural Properties of Classes</a:t>
          </a:r>
          <a:endParaRPr lang="en-US" sz="2400" b="0" kern="1200" dirty="0"/>
        </a:p>
      </dsp:txBody>
      <dsp:txXfrm>
        <a:off x="34653" y="330921"/>
        <a:ext cx="8312694" cy="640557"/>
      </dsp:txXfrm>
    </dsp:sp>
    <dsp:sp modelId="{D8539D5C-5F67-4248-B877-BB3D4A9AA71B}">
      <dsp:nvSpPr>
        <dsp:cNvPr id="0" name=""/>
        <dsp:cNvSpPr/>
      </dsp:nvSpPr>
      <dsp:spPr>
        <a:xfrm>
          <a:off x="0" y="1053271"/>
          <a:ext cx="8382000" cy="135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Software design metrics from the following categories :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Size : </a:t>
          </a:r>
          <a:r>
            <a:rPr lang="en-US" sz="2200" kern="1200" dirty="0" err="1" smtClean="0"/>
            <a:t>NumAttr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NumOps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NumPubOps</a:t>
          </a:r>
          <a:r>
            <a:rPr lang="en-US" sz="2200" kern="1200" dirty="0" smtClean="0"/>
            <a:t>, Getters, Setters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Coupling : </a:t>
          </a:r>
          <a:r>
            <a:rPr lang="en-US" sz="2200" kern="1200" dirty="0" err="1" smtClean="0"/>
            <a:t>Dep_Out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Dep_In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EC_Attr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IC_Attr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EC_Par</a:t>
          </a:r>
          <a:r>
            <a:rPr lang="en-US" sz="2200" kern="1200" dirty="0" smtClean="0"/>
            <a:t>, 			</a:t>
          </a:r>
          <a:r>
            <a:rPr lang="en-US" sz="2200" kern="1200" dirty="0" err="1" smtClean="0"/>
            <a:t>IC_Par</a:t>
          </a:r>
          <a:endParaRPr lang="en-US" sz="2200" kern="1200" dirty="0"/>
        </a:p>
      </dsp:txBody>
      <dsp:txXfrm>
        <a:off x="0" y="1053271"/>
        <a:ext cx="8382000" cy="1356593"/>
      </dsp:txXfrm>
    </dsp:sp>
    <dsp:sp modelId="{88867C11-6478-406B-A362-EF1E7409EE57}">
      <dsp:nvSpPr>
        <dsp:cNvPr id="0" name=""/>
        <dsp:cNvSpPr/>
      </dsp:nvSpPr>
      <dsp:spPr>
        <a:xfrm>
          <a:off x="0" y="2528137"/>
          <a:ext cx="8382000" cy="652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Machine Learning Classification Algorithms</a:t>
          </a:r>
          <a:endParaRPr lang="en-US" sz="2400" b="0" kern="1200" dirty="0"/>
        </a:p>
      </dsp:txBody>
      <dsp:txXfrm>
        <a:off x="31863" y="2560000"/>
        <a:ext cx="8318274" cy="588984"/>
      </dsp:txXfrm>
    </dsp:sp>
    <dsp:sp modelId="{547A40FA-502A-4CE5-BD8E-E8AC91F6E0F4}">
      <dsp:nvSpPr>
        <dsp:cNvPr id="0" name=""/>
        <dsp:cNvSpPr/>
      </dsp:nvSpPr>
      <dsp:spPr>
        <a:xfrm>
          <a:off x="0" y="3290133"/>
          <a:ext cx="8382000" cy="1688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Supervised classification algorithms</a:t>
          </a:r>
          <a:endParaRPr lang="en-US" sz="2400" b="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J48 Decision Tree, Decision Tables, Decision Stumps,  Random Forests and Random Trees </a:t>
          </a:r>
          <a:endParaRPr lang="en-US" sz="2400" b="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k-Nearest Neighbor, Radial Basis Function Networks</a:t>
          </a:r>
          <a:endParaRPr lang="en-US" sz="2400" b="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Logistic </a:t>
          </a:r>
          <a:r>
            <a:rPr lang="en-US" sz="2400" b="0" kern="1200" dirty="0"/>
            <a:t>Regression, Naive Bayes,</a:t>
          </a:r>
        </a:p>
      </dsp:txBody>
      <dsp:txXfrm>
        <a:off x="0" y="3290133"/>
        <a:ext cx="8382000" cy="1688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0.11864</cdr:x>
      <cdr:y>0.05819</cdr:y>
    </cdr:from>
    <cdr:to>
      <cdr:x>1</cdr:x>
      <cdr:y>0.14627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02080"/>
          <a:ext cx="7924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1600" b="1" i="0" baseline="0" dirty="0" smtClean="0">
              <a:solidFill>
                <a:schemeClr val="accent5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No. of Projects for which a Classification Algorithm scores AUC &gt; 0.60</a:t>
          </a:r>
          <a:endParaRPr lang="en-US" sz="1600" dirty="0" smtClean="0">
            <a:solidFill>
              <a:schemeClr val="accent5">
                <a:lumMod val="2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3ACF3A-AE94-432D-B39C-FAC416201DE8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6D016A-05DE-4BBF-B6D6-4263367B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4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A53EA5-81D9-41D4-AB47-29FB25F00DD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3062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715751-9AD9-4CE3-89F3-831BD9A2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15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87A88-AE3E-4CE7-970F-D84B0E9277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1562D-36EE-449C-9F53-1A77C31913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472D1-0A0C-40B7-8862-D36B18EDC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abstracting</a:t>
            </a:r>
          </a:p>
          <a:p>
            <a:r>
              <a:rPr lang="en-US" dirty="0" smtClean="0"/>
              <a:t> &amp; distilling</a:t>
            </a:r>
            <a:r>
              <a:rPr lang="en-US" baseline="0" dirty="0" smtClean="0"/>
              <a:t> essence of design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15751-9AD9-4CE3-89F3-831BD9A2B9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15751-9AD9-4CE3-89F3-831BD9A2B9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060950"/>
            <a:ext cx="8777288" cy="143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 anchor="ctr"/>
          <a:lstStyle/>
          <a:p>
            <a:endParaRPr lang="en-GB">
              <a:latin typeface="Cambria" pitchFamily="18" charset="0"/>
            </a:endParaRP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8797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 anchor="ctr"/>
          <a:lstStyle/>
          <a:p>
            <a:pPr algn="ctr">
              <a:buFontTx/>
              <a:buChar char="•"/>
            </a:pPr>
            <a:endParaRPr lang="nl-NL">
              <a:latin typeface="Cambria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653463" y="6594475"/>
            <a:ext cx="73025" cy="260350"/>
          </a:xfrm>
          <a:prstGeom prst="rect">
            <a:avLst/>
          </a:prstGeom>
          <a:solidFill>
            <a:srgbClr val="0C2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 anchor="ctr"/>
          <a:lstStyle/>
          <a:p>
            <a:endParaRPr lang="en-GB">
              <a:latin typeface="Cambria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787900" y="6789738"/>
            <a:ext cx="3887788" cy="69850"/>
          </a:xfrm>
          <a:prstGeom prst="rect">
            <a:avLst/>
          </a:prstGeom>
          <a:solidFill>
            <a:srgbClr val="0C2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 anchor="ctr"/>
          <a:lstStyle/>
          <a:p>
            <a:endParaRPr lang="en-GB">
              <a:latin typeface="Cambria" pitchFamily="18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0" y="6497638"/>
            <a:ext cx="8786813" cy="360362"/>
            <a:chOff x="0" y="4093"/>
            <a:chExt cx="5535" cy="227"/>
          </a:xfrm>
        </p:grpSpPr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0" y="4093"/>
              <a:ext cx="5535" cy="227"/>
            </a:xfrm>
            <a:prstGeom prst="rect">
              <a:avLst/>
            </a:prstGeom>
            <a:solidFill>
              <a:srgbClr val="0C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2807" y="4112"/>
              <a:ext cx="272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500" b="1" smtClean="0">
                  <a:solidFill>
                    <a:schemeClr val="bg1"/>
                  </a:solidFill>
                  <a:latin typeface="Calibri" pitchFamily="34" charset="0"/>
                </a:rPr>
                <a:t>              Leiden University. The university to discover.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8780463" y="4695825"/>
            <a:ext cx="363537" cy="2162175"/>
            <a:chOff x="5531" y="2958"/>
            <a:chExt cx="229" cy="1362"/>
          </a:xfrm>
        </p:grpSpPr>
        <p:sp>
          <p:nvSpPr>
            <p:cNvPr id="13" name="Rectangle 60"/>
            <p:cNvSpPr>
              <a:spLocks noChangeArrowheads="1"/>
            </p:cNvSpPr>
            <p:nvPr userDrawn="1"/>
          </p:nvSpPr>
          <p:spPr bwMode="auto">
            <a:xfrm>
              <a:off x="5531" y="2958"/>
              <a:ext cx="227" cy="227"/>
            </a:xfrm>
            <a:prstGeom prst="rect">
              <a:avLst/>
            </a:prstGeom>
            <a:solidFill>
              <a:srgbClr val="007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  <p:sp>
          <p:nvSpPr>
            <p:cNvPr id="14" name="Rectangle 61"/>
            <p:cNvSpPr>
              <a:spLocks noChangeArrowheads="1"/>
            </p:cNvSpPr>
            <p:nvPr userDrawn="1"/>
          </p:nvSpPr>
          <p:spPr bwMode="auto">
            <a:xfrm>
              <a:off x="5531" y="3184"/>
              <a:ext cx="227" cy="227"/>
            </a:xfrm>
            <a:prstGeom prst="rect">
              <a:avLst/>
            </a:prstGeom>
            <a:solidFill>
              <a:srgbClr val="EB7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  <p:sp>
          <p:nvSpPr>
            <p:cNvPr id="15" name="Rectangle 62"/>
            <p:cNvSpPr>
              <a:spLocks noChangeArrowheads="1"/>
            </p:cNvSpPr>
            <p:nvPr userDrawn="1"/>
          </p:nvSpPr>
          <p:spPr bwMode="auto">
            <a:xfrm>
              <a:off x="5533" y="3412"/>
              <a:ext cx="227" cy="227"/>
            </a:xfrm>
            <a:prstGeom prst="rect">
              <a:avLst/>
            </a:prstGeom>
            <a:solidFill>
              <a:srgbClr val="DED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  <p:sp>
          <p:nvSpPr>
            <p:cNvPr id="16" name="Rectangle 63"/>
            <p:cNvSpPr>
              <a:spLocks noChangeArrowheads="1"/>
            </p:cNvSpPr>
            <p:nvPr userDrawn="1"/>
          </p:nvSpPr>
          <p:spPr bwMode="auto">
            <a:xfrm>
              <a:off x="5533" y="3639"/>
              <a:ext cx="227" cy="227"/>
            </a:xfrm>
            <a:prstGeom prst="rect">
              <a:avLst/>
            </a:prstGeom>
            <a:solidFill>
              <a:srgbClr val="B5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  <p:sp>
          <p:nvSpPr>
            <p:cNvPr id="17" name="Rectangle 64"/>
            <p:cNvSpPr>
              <a:spLocks noChangeArrowheads="1"/>
            </p:cNvSpPr>
            <p:nvPr userDrawn="1"/>
          </p:nvSpPr>
          <p:spPr bwMode="auto">
            <a:xfrm>
              <a:off x="5533" y="3866"/>
              <a:ext cx="227" cy="227"/>
            </a:xfrm>
            <a:prstGeom prst="rect">
              <a:avLst/>
            </a:prstGeom>
            <a:solidFill>
              <a:srgbClr val="DC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 userDrawn="1"/>
          </p:nvSpPr>
          <p:spPr bwMode="auto">
            <a:xfrm>
              <a:off x="5533" y="4093"/>
              <a:ext cx="227" cy="227"/>
            </a:xfrm>
            <a:prstGeom prst="rect">
              <a:avLst/>
            </a:pr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Cambria" pitchFamily="18" charset="0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08501"/>
            <a:ext cx="5472112" cy="360363"/>
          </a:xfrm>
        </p:spPr>
        <p:txBody>
          <a:bodyPr/>
          <a:lstStyle>
            <a:lvl1pPr marL="0" indent="0">
              <a:buFont typeface="Arial" charset="0"/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16862" cy="14398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Rectangle 5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084888" y="4511675"/>
            <a:ext cx="2613025" cy="355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nl-NL" sz="20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8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71" y="333375"/>
            <a:ext cx="2033587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0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34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7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58763" y="6529388"/>
            <a:ext cx="11128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chemeClr val="bg1"/>
                </a:solidFill>
                <a:latin typeface="Calibri" pitchFamily="34" charset="0"/>
              </a:rPr>
              <a:t>R. Li et al.</a:t>
            </a:r>
            <a:endParaRPr lang="en-GB" sz="15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 lang="en-GB" sz="2700" baseline="0" dirty="0">
                <a:solidFill>
                  <a:srgbClr val="0C2577"/>
                </a:solidFill>
                <a:latin typeface="Calibri" pitchFamily="34" charset="0"/>
                <a:ea typeface="+mn-ea"/>
                <a:cs typeface="+mn-cs"/>
              </a:defRPr>
            </a:lvl2pPr>
            <a:lvl3pPr>
              <a:defRPr>
                <a:solidFill>
                  <a:schemeClr val="accent6"/>
                </a:solidFill>
                <a:latin typeface="Calibri" pitchFamily="34" charset="0"/>
              </a:defRPr>
            </a:lvl3pPr>
            <a:lvl4pPr>
              <a:defRPr>
                <a:solidFill>
                  <a:schemeClr val="accent6"/>
                </a:solidFill>
                <a:latin typeface="Calibri" pitchFamily="34" charset="0"/>
              </a:defRPr>
            </a:lvl4pPr>
            <a:lvl5pPr>
              <a:defRPr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0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15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1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4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5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7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91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36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Opsomming van tekst</a:t>
            </a:r>
          </a:p>
          <a:p>
            <a:pPr lvl="0"/>
            <a:r>
              <a:rPr lang="en-US" smtClean="0"/>
              <a:t>Opsomming van tekst</a:t>
            </a:r>
          </a:p>
          <a:p>
            <a:pPr lvl="0"/>
            <a:r>
              <a:rPr lang="en-US" smtClean="0"/>
              <a:t>Opsomming van tekst</a:t>
            </a:r>
          </a:p>
          <a:p>
            <a:pPr lvl="0"/>
            <a:r>
              <a:rPr lang="en-US" smtClean="0"/>
              <a:t>Opsomming van tekst</a:t>
            </a:r>
          </a:p>
          <a:p>
            <a:pPr lvl="0"/>
            <a:r>
              <a:rPr lang="en-US" smtClean="0"/>
              <a:t>Opsomming van tekst</a:t>
            </a:r>
          </a:p>
          <a:p>
            <a:pPr lvl="0"/>
            <a:r>
              <a:rPr lang="en-US" smtClean="0"/>
              <a:t>Opsomming van tekst</a:t>
            </a:r>
          </a:p>
          <a:p>
            <a:pPr lvl="0"/>
            <a:r>
              <a:rPr lang="en-US" smtClean="0"/>
              <a:t>Opsomming van tekst</a:t>
            </a:r>
          </a:p>
        </p:txBody>
      </p:sp>
      <p:grpSp>
        <p:nvGrpSpPr>
          <p:cNvPr id="1028" name="Group 50"/>
          <p:cNvGrpSpPr>
            <a:grpSpLocks/>
          </p:cNvGrpSpPr>
          <p:nvPr/>
        </p:nvGrpSpPr>
        <p:grpSpPr bwMode="auto">
          <a:xfrm>
            <a:off x="0" y="6497638"/>
            <a:ext cx="8786813" cy="360362"/>
            <a:chOff x="0" y="4093"/>
            <a:chExt cx="5535" cy="227"/>
          </a:xfrm>
        </p:grpSpPr>
        <p:sp>
          <p:nvSpPr>
            <p:cNvPr id="1036" name="Rectangle 51"/>
            <p:cNvSpPr>
              <a:spLocks noChangeArrowheads="1"/>
            </p:cNvSpPr>
            <p:nvPr/>
          </p:nvSpPr>
          <p:spPr bwMode="auto">
            <a:xfrm>
              <a:off x="0" y="4093"/>
              <a:ext cx="5535" cy="227"/>
            </a:xfrm>
            <a:prstGeom prst="rect">
              <a:avLst/>
            </a:prstGeom>
            <a:solidFill>
              <a:srgbClr val="0C2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  <p:sp>
          <p:nvSpPr>
            <p:cNvPr id="1037" name="Text Box 52"/>
            <p:cNvSpPr txBox="1">
              <a:spLocks noChangeArrowheads="1"/>
            </p:cNvSpPr>
            <p:nvPr/>
          </p:nvSpPr>
          <p:spPr bwMode="auto">
            <a:xfrm>
              <a:off x="2807" y="4112"/>
              <a:ext cx="272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500" b="1" smtClean="0">
                  <a:solidFill>
                    <a:schemeClr val="bg1"/>
                  </a:solidFill>
                  <a:latin typeface="Calibri" pitchFamily="34" charset="0"/>
                </a:rPr>
                <a:t>              Leiden University. The university to discover.</a:t>
              </a:r>
            </a:p>
          </p:txBody>
        </p:sp>
      </p:grpSp>
      <p:grpSp>
        <p:nvGrpSpPr>
          <p:cNvPr id="1029" name="Group 53"/>
          <p:cNvGrpSpPr>
            <a:grpSpLocks/>
          </p:cNvGrpSpPr>
          <p:nvPr/>
        </p:nvGrpSpPr>
        <p:grpSpPr bwMode="auto">
          <a:xfrm>
            <a:off x="8780463" y="4695825"/>
            <a:ext cx="363537" cy="2162175"/>
            <a:chOff x="5531" y="2958"/>
            <a:chExt cx="229" cy="1362"/>
          </a:xfrm>
        </p:grpSpPr>
        <p:sp>
          <p:nvSpPr>
            <p:cNvPr id="1030" name="Rectangle 54"/>
            <p:cNvSpPr>
              <a:spLocks noChangeArrowheads="1"/>
            </p:cNvSpPr>
            <p:nvPr userDrawn="1"/>
          </p:nvSpPr>
          <p:spPr bwMode="auto">
            <a:xfrm>
              <a:off x="5531" y="2958"/>
              <a:ext cx="227" cy="227"/>
            </a:xfrm>
            <a:prstGeom prst="rect">
              <a:avLst/>
            </a:prstGeom>
            <a:solidFill>
              <a:srgbClr val="007A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  <p:sp>
          <p:nvSpPr>
            <p:cNvPr id="1031" name="Rectangle 55"/>
            <p:cNvSpPr>
              <a:spLocks noChangeArrowheads="1"/>
            </p:cNvSpPr>
            <p:nvPr userDrawn="1"/>
          </p:nvSpPr>
          <p:spPr bwMode="auto">
            <a:xfrm>
              <a:off x="5531" y="3184"/>
              <a:ext cx="227" cy="227"/>
            </a:xfrm>
            <a:prstGeom prst="rect">
              <a:avLst/>
            </a:prstGeom>
            <a:solidFill>
              <a:srgbClr val="EB7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  <p:sp>
          <p:nvSpPr>
            <p:cNvPr id="1032" name="Rectangle 56"/>
            <p:cNvSpPr>
              <a:spLocks noChangeArrowheads="1"/>
            </p:cNvSpPr>
            <p:nvPr userDrawn="1"/>
          </p:nvSpPr>
          <p:spPr bwMode="auto">
            <a:xfrm>
              <a:off x="5533" y="3412"/>
              <a:ext cx="227" cy="227"/>
            </a:xfrm>
            <a:prstGeom prst="rect">
              <a:avLst/>
            </a:prstGeom>
            <a:solidFill>
              <a:srgbClr val="DED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  <p:sp>
          <p:nvSpPr>
            <p:cNvPr id="1033" name="Rectangle 57"/>
            <p:cNvSpPr>
              <a:spLocks noChangeArrowheads="1"/>
            </p:cNvSpPr>
            <p:nvPr userDrawn="1"/>
          </p:nvSpPr>
          <p:spPr bwMode="auto">
            <a:xfrm>
              <a:off x="5533" y="3639"/>
              <a:ext cx="227" cy="227"/>
            </a:xfrm>
            <a:prstGeom prst="rect">
              <a:avLst/>
            </a:prstGeom>
            <a:solidFill>
              <a:srgbClr val="B50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  <p:sp>
          <p:nvSpPr>
            <p:cNvPr id="1034" name="Rectangle 58"/>
            <p:cNvSpPr>
              <a:spLocks noChangeArrowheads="1"/>
            </p:cNvSpPr>
            <p:nvPr userDrawn="1"/>
          </p:nvSpPr>
          <p:spPr bwMode="auto">
            <a:xfrm>
              <a:off x="5533" y="3866"/>
              <a:ext cx="227" cy="227"/>
            </a:xfrm>
            <a:prstGeom prst="rect">
              <a:avLst/>
            </a:prstGeom>
            <a:solidFill>
              <a:srgbClr val="DC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  <p:sp>
          <p:nvSpPr>
            <p:cNvPr id="1035" name="Rectangle 59"/>
            <p:cNvSpPr>
              <a:spLocks noChangeArrowheads="1"/>
            </p:cNvSpPr>
            <p:nvPr userDrawn="1"/>
          </p:nvSpPr>
          <p:spPr bwMode="auto">
            <a:xfrm>
              <a:off x="5533" y="4093"/>
              <a:ext cx="227" cy="227"/>
            </a:xfrm>
            <a:prstGeom prst="rect">
              <a:avLst/>
            </a:prstGeom>
            <a:solidFill>
              <a:srgbClr val="56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>
                <a:latin typeface="Minio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2577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257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257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257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C2577"/>
          </a:solidFill>
          <a:latin typeface="Calibri" pitchFamily="34" charset="0"/>
        </a:defRPr>
      </a:lvl5pPr>
      <a:lvl6pPr marL="457011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6pPr>
      <a:lvl7pPr marL="914024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7pPr>
      <a:lvl8pPr marL="13710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8pPr>
      <a:lvl9pPr marL="182805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9pPr>
    </p:titleStyle>
    <p:bodyStyle>
      <a:lvl1pPr marL="341313" indent="-341313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3200">
          <a:solidFill>
            <a:srgbClr val="0C2577"/>
          </a:solidFill>
          <a:latin typeface="Calibri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32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573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584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598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609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sman@liacs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chaudron@liacs.nl" TargetMode="External"/><Relationship Id="rId4" Type="http://schemas.openxmlformats.org/officeDocument/2006/relationships/hyperlink" Target="mailto:chaudron@chalmers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7688"/>
            <a:ext cx="9144000" cy="6651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   	Hafeez Osman		Michel R.V.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Chaudron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	Peter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v.d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Putten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	(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hosman@liacs.nl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) 		(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chaudron@chalmers.se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)	(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putten@liacs.nl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)	</a:t>
            </a:r>
            <a:endParaRPr lang="en-US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9067800" cy="2743200"/>
          </a:xfrm>
        </p:spPr>
        <p:txBody>
          <a:bodyPr/>
          <a:lstStyle/>
          <a:p>
            <a:r>
              <a:rPr lang="en-US" b="0" dirty="0"/>
              <a:t>An Analysis of Machine Learning Algorithms for Condensing Reverse </a:t>
            </a:r>
            <a:r>
              <a:rPr lang="en-US" b="0" dirty="0" smtClean="0"/>
              <a:t>Engineered Class </a:t>
            </a:r>
            <a:r>
              <a:rPr lang="en-US" b="0" dirty="0"/>
              <a:t>Diagrams</a:t>
            </a:r>
            <a:endParaRPr lang="en-US" b="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05400" y="52578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12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276600" y="3886200"/>
            <a:ext cx="205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  <a:latin typeface="Calibri" pitchFamily="34" charset="0"/>
              </a:rPr>
              <a:t>Presenter: Hafeez Osman</a:t>
            </a:r>
          </a:p>
        </p:txBody>
      </p:sp>
      <p:sp>
        <p:nvSpPr>
          <p:cNvPr id="4103" name="Rectangle 1"/>
          <p:cNvSpPr>
            <a:spLocks noChangeArrowheads="1"/>
          </p:cNvSpPr>
          <p:nvPr/>
        </p:nvSpPr>
        <p:spPr bwMode="auto">
          <a:xfrm>
            <a:off x="5105400" y="5403850"/>
            <a:ext cx="3657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2000">
              <a:solidFill>
                <a:schemeClr val="bg1"/>
              </a:solidFill>
              <a:latin typeface="Minion"/>
            </a:endParaRPr>
          </a:p>
        </p:txBody>
      </p:sp>
      <p:pic>
        <p:nvPicPr>
          <p:cNvPr id="410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87975"/>
            <a:ext cx="3200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Grouping Predictors in Sets </a:t>
            </a:r>
          </a:p>
          <a:p>
            <a:endParaRPr lang="en-US" sz="2400" dirty="0"/>
          </a:p>
          <a:p>
            <a:r>
              <a:rPr lang="en-US" sz="2400" dirty="0" smtClean="0"/>
              <a:t>   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Approach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92130"/>
              </p:ext>
            </p:extLst>
          </p:nvPr>
        </p:nvGraphicFramePr>
        <p:xfrm>
          <a:off x="304800" y="1143004"/>
          <a:ext cx="8229600" cy="51395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62000"/>
                <a:gridCol w="2057400"/>
                <a:gridCol w="1752600"/>
                <a:gridCol w="1828800"/>
                <a:gridCol w="1828800"/>
              </a:tblGrid>
              <a:tr h="588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Predictor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Predictor Set 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Predictor Set 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Predictor Set </a:t>
                      </a: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NumAttr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NumOps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NumPubOps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Setters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Getters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en-US" sz="240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Dep_out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Dep_In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EC_Attr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IC_Attr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EC_Par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0734"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IC_Par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dirty="0">
                        <a:effectLst/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0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  <a:sym typeface="Symbol"/>
                        </a:rPr>
                        <a:t>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495776">
            <a:off x="4881483" y="5456375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Leave out inheritance 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influence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495776">
            <a:off x="7028655" y="5640525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Coupling only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495776">
            <a:off x="3403594" y="570725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Metrics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Approach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1" y="1295400"/>
            <a:ext cx="60197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Reverse engineer the source code to UML design.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 smtClean="0"/>
              <a:t>Eliminate library classes</a:t>
            </a:r>
          </a:p>
          <a:p>
            <a:pPr lvl="1"/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Calculate design metrics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000" dirty="0" smtClean="0"/>
              <a:t>Eliminate unused metrics</a:t>
            </a:r>
          </a:p>
          <a:p>
            <a:pPr lvl="1"/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Merge the information “In Design” with the software design metrics data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2000" dirty="0" smtClean="0"/>
              <a:t>Prepare set of predictors</a:t>
            </a:r>
          </a:p>
          <a:p>
            <a:endParaRPr lang="en-US" sz="2000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en-US" sz="2000" dirty="0" smtClean="0"/>
              <a:t>Run all set of predictors with machine learning tool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920474"/>
              </p:ext>
            </p:extLst>
          </p:nvPr>
        </p:nvGraphicFramePr>
        <p:xfrm>
          <a:off x="0" y="1083677"/>
          <a:ext cx="88582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5334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RQ1 : Predictor Evaluation</a:t>
            </a:r>
          </a:p>
          <a:p>
            <a:endParaRPr lang="en-US" sz="2400" dirty="0"/>
          </a:p>
          <a:p>
            <a:r>
              <a:rPr lang="en-US" sz="2400" dirty="0" smtClean="0"/>
              <a:t>   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Result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799" y="6036677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** Out of 9 projects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66799" y="1516544"/>
            <a:ext cx="2133600" cy="4360277"/>
          </a:xfrm>
          <a:prstGeom prst="rect">
            <a:avLst/>
          </a:prstGeom>
          <a:solidFill>
            <a:schemeClr val="bg2">
              <a:lumMod val="75000"/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66798" y="19049"/>
            <a:ext cx="7772401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Result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425239"/>
              </p:ext>
            </p:extLst>
          </p:nvPr>
        </p:nvGraphicFramePr>
        <p:xfrm>
          <a:off x="-304800" y="676346"/>
          <a:ext cx="8991600" cy="519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799" y="6036677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** Out of 9 projects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152400" y="5289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RQ2 : Dataset Evaluation</a:t>
            </a:r>
          </a:p>
        </p:txBody>
      </p:sp>
    </p:spTree>
    <p:extLst>
      <p:ext uri="{BB962C8B-B14F-4D97-AF65-F5344CB8AC3E}">
        <p14:creationId xmlns:p14="http://schemas.microsoft.com/office/powerpoint/2010/main" val="25234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Result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799" y="6063973"/>
            <a:ext cx="1911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** Out of 9 projects</a:t>
            </a:r>
            <a:endParaRPr lang="en-US" sz="1600" i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01275"/>
              </p:ext>
            </p:extLst>
          </p:nvPr>
        </p:nvGraphicFramePr>
        <p:xfrm>
          <a:off x="-228600" y="918865"/>
          <a:ext cx="8991600" cy="548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90500" y="457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RQ3 : Evaluation on Classification Algorithms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7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15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/>
              <a:t>Predictor</a:t>
            </a:r>
          </a:p>
          <a:p>
            <a:r>
              <a:rPr lang="en-US" sz="2000" dirty="0" smtClean="0"/>
              <a:t>	Three </a:t>
            </a:r>
            <a:r>
              <a:rPr lang="en-US" sz="2000" dirty="0"/>
              <a:t>class diagram metrics </a:t>
            </a:r>
            <a:r>
              <a:rPr lang="en-US" sz="2000" dirty="0" smtClean="0"/>
              <a:t>should </a:t>
            </a:r>
            <a:r>
              <a:rPr lang="en-US" sz="2000" dirty="0"/>
              <a:t>be considered as influential </a:t>
            </a:r>
            <a:r>
              <a:rPr lang="en-US" sz="2000" dirty="0" smtClean="0"/>
              <a:t>	predictors</a:t>
            </a:r>
            <a:r>
              <a:rPr lang="en-US" sz="2000" dirty="0"/>
              <a:t>: </a:t>
            </a:r>
            <a:r>
              <a:rPr lang="en-US" sz="2000" dirty="0" smtClean="0"/>
              <a:t>	</a:t>
            </a:r>
            <a:endParaRPr lang="en-US" sz="2000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/>
              <a:t>Export Coupling Parameter(EC Par), 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/>
              <a:t>Dependency In (</a:t>
            </a:r>
            <a:r>
              <a:rPr lang="en-US" sz="2000" dirty="0" err="1"/>
              <a:t>Dep</a:t>
            </a:r>
            <a:r>
              <a:rPr lang="en-US" sz="2000" dirty="0"/>
              <a:t> In) 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/>
              <a:t>Number of Operation (</a:t>
            </a:r>
            <a:r>
              <a:rPr lang="en-US" sz="2000" dirty="0" err="1"/>
              <a:t>NumOps</a:t>
            </a:r>
            <a:r>
              <a:rPr lang="en-US" sz="2000" dirty="0"/>
              <a:t>)</a:t>
            </a: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**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Means,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a higher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value of these metrics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for a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class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indicates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that this class can be a candidate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for inclusion in the CD.</a:t>
            </a:r>
            <a:endParaRPr lang="en-US" sz="1600" b="1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2400" dirty="0" smtClean="0"/>
              <a:t>   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sz="2400" b="1" dirty="0" smtClean="0"/>
              <a:t>Classification Algorithm</a:t>
            </a:r>
          </a:p>
          <a:p>
            <a:r>
              <a:rPr lang="en-US" sz="2000" dirty="0" smtClean="0"/>
              <a:t>	k-NN(5</a:t>
            </a:r>
            <a:r>
              <a:rPr lang="en-US" sz="2000" dirty="0"/>
              <a:t>) and Random Forest are suitable classification algorithms in </a:t>
            </a:r>
            <a:r>
              <a:rPr lang="en-US" sz="2000" dirty="0" smtClean="0"/>
              <a:t>	this </a:t>
            </a:r>
            <a:r>
              <a:rPr lang="en-US" sz="2000" dirty="0"/>
              <a:t>study.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Their AUC 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score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is at least 0.64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 classifiers are robust </a:t>
            </a:r>
            <a:r>
              <a:rPr lang="en-US" sz="2000" dirty="0"/>
              <a:t>for all </a:t>
            </a:r>
            <a:r>
              <a:rPr lang="en-US" sz="2000" dirty="0" smtClean="0"/>
              <a:t>projects and predictor sets</a:t>
            </a:r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Discussion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30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1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b="1" dirty="0" smtClean="0"/>
              <a:t>Threat to Validity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Assumption of ground truth: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 Exactly all classes that </a:t>
            </a:r>
            <a:r>
              <a:rPr lang="en-US" sz="2000" i="1" dirty="0" smtClean="0"/>
              <a:t>should be</a:t>
            </a:r>
            <a:r>
              <a:rPr lang="en-US" sz="2000" dirty="0" smtClean="0"/>
              <a:t> in the </a:t>
            </a:r>
            <a:r>
              <a:rPr lang="en-US" sz="2000" dirty="0"/>
              <a:t>forward </a:t>
            </a:r>
            <a:r>
              <a:rPr lang="en-US" sz="2000" dirty="0" smtClean="0"/>
              <a:t>designs </a:t>
            </a:r>
            <a:r>
              <a:rPr lang="en-US" sz="2000" i="1" dirty="0" smtClean="0"/>
              <a:t>are </a:t>
            </a:r>
            <a:r>
              <a:rPr lang="en-US" sz="2000" dirty="0" smtClean="0"/>
              <a:t>in the 	  forward design. There is a possibility </a:t>
            </a:r>
            <a:r>
              <a:rPr lang="en-US" sz="2000" dirty="0"/>
              <a:t>that </a:t>
            </a:r>
            <a:r>
              <a:rPr lang="en-US" sz="2000" dirty="0" smtClean="0"/>
              <a:t> :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some </a:t>
            </a:r>
            <a:r>
              <a:rPr lang="en-US" sz="2000" dirty="0"/>
              <a:t>of these classes were not </a:t>
            </a:r>
            <a:r>
              <a:rPr lang="en-US" sz="2000" dirty="0" smtClean="0"/>
              <a:t>the </a:t>
            </a:r>
            <a:r>
              <a:rPr lang="en-US" sz="2000" dirty="0"/>
              <a:t>key classes of the system. </a:t>
            </a:r>
            <a:endParaRPr lang="en-US" sz="2000" dirty="0" smtClean="0"/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there </a:t>
            </a:r>
            <a:r>
              <a:rPr lang="en-US" sz="2000" dirty="0"/>
              <a:t>is a </a:t>
            </a:r>
            <a:r>
              <a:rPr lang="en-US" sz="2000" dirty="0" smtClean="0"/>
              <a:t>possibility that </a:t>
            </a:r>
            <a:r>
              <a:rPr lang="en-US" sz="2000" dirty="0"/>
              <a:t>the forward design used is too ‘old</a:t>
            </a:r>
            <a:r>
              <a:rPr lang="en-US" sz="2000" dirty="0" smtClean="0"/>
              <a:t>’.</a:t>
            </a:r>
          </a:p>
          <a:p>
            <a:pPr lvl="3"/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/>
              <a:t>Input is dependent on </a:t>
            </a:r>
            <a:r>
              <a:rPr lang="en-US" sz="2000" dirty="0" smtClean="0"/>
              <a:t>Reverse Engineering tool (</a:t>
            </a:r>
            <a:r>
              <a:rPr lang="en-US" sz="2000" dirty="0" err="1" smtClean="0"/>
              <a:t>MagicDraw</a:t>
            </a:r>
            <a:r>
              <a:rPr lang="en-US" sz="2000" dirty="0" smtClean="0"/>
              <a:t>)</a:t>
            </a:r>
          </a:p>
          <a:p>
            <a:pPr marL="971550" lvl="1" indent="-514350">
              <a:buFont typeface="+mj-lt"/>
              <a:buAutoNum type="romanLcPeriod"/>
            </a:pPr>
            <a:endParaRPr lang="en-US" sz="2000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sz="2000" dirty="0" smtClean="0"/>
              <a:t>Cover only 9 open-source projects</a:t>
            </a:r>
            <a:endParaRPr lang="en-US" sz="2000" dirty="0"/>
          </a:p>
          <a:p>
            <a:r>
              <a:rPr lang="en-US" sz="2400" dirty="0" smtClean="0"/>
              <a:t>  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Discussion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3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dirty="0" smtClean="0"/>
              <a:t>  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Future Work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37267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Alternative predictor variables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other type </a:t>
            </a:r>
            <a:r>
              <a:rPr lang="en-US" dirty="0"/>
              <a:t>of design metrics </a:t>
            </a:r>
            <a:r>
              <a:rPr lang="en-US" dirty="0" smtClean="0"/>
              <a:t> ex. (</a:t>
            </a:r>
            <a:r>
              <a:rPr lang="en-US" dirty="0"/>
              <a:t>semantics </a:t>
            </a:r>
            <a:r>
              <a:rPr lang="en-US" dirty="0" smtClean="0"/>
              <a:t>of) the </a:t>
            </a:r>
            <a:r>
              <a:rPr lang="en-US" dirty="0"/>
              <a:t>names of classes, methods and </a:t>
            </a:r>
            <a:r>
              <a:rPr lang="en-US" dirty="0" smtClean="0"/>
              <a:t>attributes.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source code metrics such as Line of </a:t>
            </a:r>
            <a:r>
              <a:rPr lang="en-US" dirty="0" smtClean="0"/>
              <a:t>Code (LOC</a:t>
            </a:r>
            <a:r>
              <a:rPr lang="en-US" dirty="0"/>
              <a:t>) and Lines of </a:t>
            </a:r>
            <a:r>
              <a:rPr lang="en-US" dirty="0" smtClean="0"/>
              <a:t>Comments.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dirty="0" smtClean="0"/>
              <a:t> Change History of a class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/>
              <a:t>Learning </a:t>
            </a:r>
            <a:r>
              <a:rPr lang="en-US" b="1" dirty="0"/>
              <a:t>models </a:t>
            </a:r>
            <a:r>
              <a:rPr lang="en-US" b="1" dirty="0" smtClean="0"/>
              <a:t>(classification algorithm)</a:t>
            </a:r>
            <a:endParaRPr lang="en-US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testing </a:t>
            </a:r>
            <a:r>
              <a:rPr lang="en-US" dirty="0"/>
              <a:t>out an </a:t>
            </a:r>
            <a:r>
              <a:rPr lang="en-US" dirty="0" smtClean="0"/>
              <a:t>ensemble approach (combines </a:t>
            </a:r>
            <a:r>
              <a:rPr lang="en-US" dirty="0"/>
              <a:t>classification </a:t>
            </a:r>
            <a:r>
              <a:rPr lang="en-US" dirty="0" smtClean="0"/>
              <a:t>algorithms)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S</a:t>
            </a:r>
            <a:r>
              <a:rPr lang="en-US" b="1" dirty="0" smtClean="0"/>
              <a:t>emi </a:t>
            </a:r>
            <a:r>
              <a:rPr lang="en-US" b="1" dirty="0"/>
              <a:t>supervised or interactive </a:t>
            </a:r>
            <a:r>
              <a:rPr lang="en-US" b="1" dirty="0" smtClean="0"/>
              <a:t>approach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 smtClean="0"/>
              <a:t>Compare this study result with other approaches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works that apply different algorithm such as HITS web</a:t>
            </a:r>
          </a:p>
          <a:p>
            <a:r>
              <a:rPr lang="en-US" dirty="0" smtClean="0"/>
              <a:t>	mining, </a:t>
            </a:r>
            <a:r>
              <a:rPr lang="en-US" dirty="0"/>
              <a:t>network analysis on dependency </a:t>
            </a:r>
            <a:r>
              <a:rPr lang="en-US" dirty="0" smtClean="0"/>
              <a:t>graphs </a:t>
            </a:r>
            <a:r>
              <a:rPr lang="en-US" dirty="0"/>
              <a:t>and </a:t>
            </a:r>
            <a:r>
              <a:rPr lang="en-US" dirty="0" smtClean="0"/>
              <a:t>PageRank.</a:t>
            </a:r>
          </a:p>
          <a:p>
            <a:endParaRPr lang="en-US" dirty="0" smtClean="0"/>
          </a:p>
          <a:p>
            <a:r>
              <a:rPr lang="en-US" b="1" dirty="0" smtClean="0"/>
              <a:t>5. Validate understandability of abstract Class Diagrams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3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R.Li\Local Settings\Temporary Internet Files\Content.IE5\113FAF5S\MC91021640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87" y="5334000"/>
            <a:ext cx="21005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0" y="5699125"/>
            <a:ext cx="2971800" cy="701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Questions…………..</a:t>
            </a:r>
          </a:p>
          <a:p>
            <a:pPr>
              <a:defRPr/>
            </a:pP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2577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2577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2577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C2577"/>
                </a:solidFill>
                <a:latin typeface="Calibri" pitchFamily="34" charset="0"/>
              </a:defRPr>
            </a:lvl5pPr>
            <a:lvl6pPr marL="457011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6pPr>
            <a:lvl7pPr marL="914024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7pPr>
            <a:lvl8pPr marL="137104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8pPr>
            <a:lvl9pPr marL="1828052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9pPr>
          </a:lstStyle>
          <a:p>
            <a:pPr algn="r" eaLnBrk="1" hangingPunct="1"/>
            <a:r>
              <a:rPr lang="en-US" sz="2800" dirty="0" smtClean="0"/>
              <a:t>Conclusion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685800"/>
            <a:ext cx="830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normAutofit/>
          </a:bodyPr>
          <a:lstStyle>
            <a:lvl1pPr marL="341313" indent="-34131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3200">
                <a:solidFill>
                  <a:srgbClr val="0C2577"/>
                </a:solidFill>
                <a:latin typeface="Calibri" pitchFamily="34" charset="0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3200">
                <a:solidFill>
                  <a:schemeClr val="bg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3573" indent="-2285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0584" indent="-2285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7598" indent="-2285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4609" indent="-22850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14400" lvl="1" indent="-514350" eaLnBrk="1" hangingPunct="1">
              <a:buAutoNum type="arabicPeriod"/>
              <a:defRPr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761" indent="-342761" eaLnBrk="1" hangingPunct="1">
              <a:buFont typeface="Arial" charset="0"/>
              <a:buNone/>
              <a:defRPr/>
            </a:pPr>
            <a:endParaRPr lang="en-US" sz="2400" dirty="0" smtClean="0"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37267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The </a:t>
            </a:r>
            <a:r>
              <a:rPr lang="en-US" i="1" dirty="0"/>
              <a:t>most influential predictors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Export </a:t>
            </a:r>
            <a:r>
              <a:rPr lang="en-US" dirty="0"/>
              <a:t>Coupling </a:t>
            </a:r>
            <a:r>
              <a:rPr lang="en-US" dirty="0" smtClean="0"/>
              <a:t>Parameter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Dependency </a:t>
            </a:r>
            <a:r>
              <a:rPr lang="en-US" dirty="0"/>
              <a:t>In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Number </a:t>
            </a:r>
            <a:r>
              <a:rPr lang="en-US" dirty="0"/>
              <a:t>of Operation </a:t>
            </a:r>
            <a:endParaRPr lang="en-US" dirty="0" smtClean="0"/>
          </a:p>
          <a:p>
            <a:pPr lvl="1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Most </a:t>
            </a:r>
            <a:r>
              <a:rPr lang="en-US" i="1" dirty="0"/>
              <a:t>suitable Classification </a:t>
            </a:r>
            <a:r>
              <a:rPr lang="en-US" i="1" dirty="0" smtClean="0"/>
              <a:t>Algorithms</a:t>
            </a:r>
            <a:endParaRPr lang="en-US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Random </a:t>
            </a:r>
            <a:r>
              <a:rPr lang="en-US" dirty="0"/>
              <a:t>Forest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k-Nearest </a:t>
            </a:r>
            <a:r>
              <a:rPr lang="en-US" dirty="0" smtClean="0"/>
              <a:t>Neighbor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i="1" dirty="0" smtClean="0"/>
              <a:t>Classification </a:t>
            </a:r>
            <a:r>
              <a:rPr lang="en-US" i="1" dirty="0"/>
              <a:t>algorithms are able to produce a </a:t>
            </a:r>
            <a:r>
              <a:rPr lang="en-US" i="1" dirty="0" smtClean="0"/>
              <a:t>predictor </a:t>
            </a:r>
            <a:r>
              <a:rPr lang="en-US" i="1" dirty="0"/>
              <a:t>that can be used to rank </a:t>
            </a:r>
            <a:r>
              <a:rPr lang="en-US" i="1" dirty="0" smtClean="0"/>
              <a:t>classes </a:t>
            </a:r>
            <a:r>
              <a:rPr lang="en-US" i="1" dirty="0"/>
              <a:t>by relative importance. </a:t>
            </a:r>
          </a:p>
          <a:p>
            <a:pPr marL="342900" indent="-342900">
              <a:buFont typeface="+mj-lt"/>
              <a:buAutoNum type="arabicPeriod" startAt="3"/>
            </a:pPr>
            <a:endParaRPr lang="en-US" i="1" dirty="0"/>
          </a:p>
          <a:p>
            <a:pPr marL="342900" indent="-342900">
              <a:buFont typeface="+mj-lt"/>
              <a:buAutoNum type="arabicPeriod" startAt="3"/>
            </a:pPr>
            <a:r>
              <a:rPr lang="en-US" i="1" dirty="0" smtClean="0"/>
              <a:t>Based </a:t>
            </a:r>
            <a:r>
              <a:rPr lang="en-US" i="1" dirty="0"/>
              <a:t>on this class-ranking information, a </a:t>
            </a:r>
            <a:r>
              <a:rPr lang="en-US" i="1" dirty="0" smtClean="0"/>
              <a:t>tool can </a:t>
            </a:r>
            <a:r>
              <a:rPr lang="en-US" i="1" dirty="0"/>
              <a:t>be developed that provides views of reverse </a:t>
            </a:r>
            <a:r>
              <a:rPr lang="en-US" i="1" dirty="0" smtClean="0"/>
              <a:t>engineered class </a:t>
            </a:r>
            <a:r>
              <a:rPr lang="en-US" i="1" dirty="0"/>
              <a:t>diagrams at different levels of abstraction. </a:t>
            </a:r>
            <a:endParaRPr lang="en-US" i="1" dirty="0" smtClean="0"/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i="1" dirty="0"/>
              <a:t>D</a:t>
            </a:r>
            <a:r>
              <a:rPr lang="en-US" i="1" dirty="0" smtClean="0"/>
              <a:t>evelopers </a:t>
            </a:r>
            <a:r>
              <a:rPr lang="en-US" i="1" dirty="0"/>
              <a:t>may generate multiple levels of class </a:t>
            </a:r>
            <a:r>
              <a:rPr lang="en-US" i="1" dirty="0" smtClean="0"/>
              <a:t>diagram abstractions.</a:t>
            </a:r>
          </a:p>
        </p:txBody>
      </p:sp>
    </p:spTree>
    <p:extLst>
      <p:ext uri="{BB962C8B-B14F-4D97-AF65-F5344CB8AC3E}">
        <p14:creationId xmlns:p14="http://schemas.microsoft.com/office/powerpoint/2010/main" val="2492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341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sz="2800" cap="small" dirty="0" smtClean="0"/>
              <a:t>						Overview </a:t>
            </a:r>
            <a:endParaRPr lang="en-US" sz="2800" cap="smal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0109649"/>
              </p:ext>
            </p:extLst>
          </p:nvPr>
        </p:nvGraphicFramePr>
        <p:xfrm>
          <a:off x="1905000" y="762000"/>
          <a:ext cx="5486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135938" cy="490378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sz="280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2514399"/>
              </p:ext>
            </p:extLst>
          </p:nvPr>
        </p:nvGraphicFramePr>
        <p:xfrm>
          <a:off x="381000" y="652462"/>
          <a:ext cx="8763000" cy="58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brightnessContrast bright="-29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" y="35943"/>
            <a:ext cx="9067800" cy="6467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410200" y="1371600"/>
            <a:ext cx="1600200" cy="609600"/>
          </a:xfrm>
          <a:prstGeom prst="rect">
            <a:avLst/>
          </a:prstGeom>
          <a:solidFill>
            <a:srgbClr val="FF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3697643"/>
            <a:ext cx="1597025" cy="7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257800" y="685800"/>
            <a:ext cx="1295400" cy="457200"/>
          </a:xfrm>
          <a:prstGeom prst="rect">
            <a:avLst/>
          </a:prstGeom>
          <a:solidFill>
            <a:srgbClr val="FF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962400"/>
            <a:ext cx="2435225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85" y="4953000"/>
            <a:ext cx="1800315" cy="54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25400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6136816"/>
              </p:ext>
            </p:extLst>
          </p:nvPr>
        </p:nvGraphicFramePr>
        <p:xfrm>
          <a:off x="0" y="457200"/>
          <a:ext cx="9067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62553" y="2621401"/>
            <a:ext cx="8268045" cy="3931798"/>
            <a:chOff x="376872" y="217866"/>
            <a:chExt cx="7319328" cy="3287334"/>
          </a:xfrm>
        </p:grpSpPr>
        <p:grpSp>
          <p:nvGrpSpPr>
            <p:cNvPr id="6" name="Group 5"/>
            <p:cNvGrpSpPr/>
            <p:nvPr/>
          </p:nvGrpSpPr>
          <p:grpSpPr>
            <a:xfrm>
              <a:off x="376872" y="217866"/>
              <a:ext cx="7319328" cy="2984993"/>
              <a:chOff x="376872" y="217866"/>
              <a:chExt cx="7319328" cy="298499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76872" y="304800"/>
                <a:ext cx="7319328" cy="2845318"/>
                <a:chOff x="376872" y="304800"/>
                <a:chExt cx="7319328" cy="2845318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76872" y="304800"/>
                  <a:ext cx="2061528" cy="28194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993066" y="304800"/>
                  <a:ext cx="2061528" cy="28194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4" name="Multiply 13"/>
                <p:cNvSpPr/>
                <p:nvPr/>
              </p:nvSpPr>
              <p:spPr>
                <a:xfrm>
                  <a:off x="4254798" y="2753833"/>
                  <a:ext cx="228600" cy="228600"/>
                </a:xfrm>
                <a:prstGeom prst="mathMultiply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Multiply 14"/>
                <p:cNvSpPr/>
                <p:nvPr/>
              </p:nvSpPr>
              <p:spPr>
                <a:xfrm>
                  <a:off x="4572000" y="1164266"/>
                  <a:ext cx="228600" cy="228600"/>
                </a:xfrm>
                <a:prstGeom prst="mathMultiply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Multiply 15"/>
                <p:cNvSpPr/>
                <p:nvPr/>
              </p:nvSpPr>
              <p:spPr>
                <a:xfrm>
                  <a:off x="4605668" y="2709532"/>
                  <a:ext cx="228600" cy="228600"/>
                </a:xfrm>
                <a:prstGeom prst="mathMultiply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Multiply 16"/>
                <p:cNvSpPr/>
                <p:nvPr/>
              </p:nvSpPr>
              <p:spPr>
                <a:xfrm>
                  <a:off x="4267200" y="1752600"/>
                  <a:ext cx="228600" cy="228600"/>
                </a:xfrm>
                <a:prstGeom prst="mathMultiply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ultiply 17"/>
                <p:cNvSpPr/>
                <p:nvPr/>
              </p:nvSpPr>
              <p:spPr>
                <a:xfrm>
                  <a:off x="3691268" y="848833"/>
                  <a:ext cx="228600" cy="228600"/>
                </a:xfrm>
                <a:prstGeom prst="mathMultiply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Multiply 18"/>
                <p:cNvSpPr/>
                <p:nvPr/>
              </p:nvSpPr>
              <p:spPr>
                <a:xfrm>
                  <a:off x="4343400" y="381000"/>
                  <a:ext cx="228600" cy="228600"/>
                </a:xfrm>
                <a:prstGeom prst="mathMultiply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626194" y="304800"/>
                  <a:ext cx="2070006" cy="28194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1" name="Right Arrow 20"/>
                <p:cNvSpPr/>
                <p:nvPr/>
              </p:nvSpPr>
              <p:spPr>
                <a:xfrm>
                  <a:off x="2449033" y="685800"/>
                  <a:ext cx="533400" cy="19812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>
                  <a:off x="5082365" y="685800"/>
                  <a:ext cx="533400" cy="198120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18499106">
                  <a:off x="51142" y="1569743"/>
                  <a:ext cx="27606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alpha val="40000"/>
                        </a:schemeClr>
                      </a:solidFill>
                    </a:rPr>
                    <a:t>All Classes Class Diagram</a:t>
                  </a:r>
                  <a:endParaRPr lang="en-US" sz="2000" dirty="0">
                    <a:solidFill>
                      <a:schemeClr val="tx1">
                        <a:alpha val="40000"/>
                      </a:schemeClr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 rot="18499106">
                <a:off x="2774633" y="1350885"/>
                <a:ext cx="26661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>
                        <a:alpha val="40000"/>
                      </a:schemeClr>
                    </a:solidFill>
                  </a:rPr>
                  <a:t>Selecting </a:t>
                </a:r>
                <a:r>
                  <a:rPr lang="en-US" sz="2000" dirty="0" smtClean="0">
                    <a:solidFill>
                      <a:schemeClr val="tx1">
                        <a:alpha val="40000"/>
                      </a:schemeClr>
                    </a:solidFill>
                  </a:rPr>
                  <a:t>Classes</a:t>
                </a:r>
                <a:endParaRPr lang="en-US" sz="2000" dirty="0">
                  <a:solidFill>
                    <a:schemeClr val="tx1">
                      <a:alpha val="40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8499106">
                <a:off x="5161369" y="1533762"/>
                <a:ext cx="2938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alpha val="40000"/>
                      </a:schemeClr>
                    </a:solidFill>
                  </a:rPr>
                  <a:t>Condensed Class  Diagram</a:t>
                </a:r>
                <a:endParaRPr lang="en-US" sz="2000" dirty="0">
                  <a:solidFill>
                    <a:schemeClr val="tx1">
                      <a:alpha val="40000"/>
                    </a:schemeClr>
                  </a:solidFill>
                </a:endParaRPr>
              </a:p>
            </p:txBody>
          </p:sp>
        </p:grpSp>
        <p:sp>
          <p:nvSpPr>
            <p:cNvPr id="7" name="Multiply 6"/>
            <p:cNvSpPr/>
            <p:nvPr/>
          </p:nvSpPr>
          <p:spPr>
            <a:xfrm>
              <a:off x="3247484" y="3231178"/>
              <a:ext cx="228600" cy="228600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2284" y="3166646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Omit</a:t>
              </a:r>
              <a:endParaRPr 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08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6668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8884436"/>
              </p:ext>
            </p:extLst>
          </p:nvPr>
        </p:nvGraphicFramePr>
        <p:xfrm>
          <a:off x="304800" y="685800"/>
          <a:ext cx="8382000" cy="573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8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848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RQ1</a:t>
            </a:r>
            <a:r>
              <a:rPr lang="en-US" sz="2400" dirty="0"/>
              <a:t>: Which individual predictors are influential for</a:t>
            </a:r>
          </a:p>
          <a:p>
            <a:r>
              <a:rPr lang="en-US" sz="2400" dirty="0"/>
              <a:t>the classification? </a:t>
            </a:r>
            <a:endParaRPr lang="en-US" sz="2400" dirty="0" smtClean="0"/>
          </a:p>
          <a:p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each case study,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the predictive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power of individual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predictors are explored</a:t>
            </a:r>
          </a:p>
          <a:p>
            <a:endParaRPr lang="en-US" sz="2400" dirty="0" smtClean="0"/>
          </a:p>
          <a:p>
            <a:r>
              <a:rPr lang="en-US" sz="2400" b="1" dirty="0" smtClean="0"/>
              <a:t>RQ2</a:t>
            </a:r>
            <a:r>
              <a:rPr lang="en-US" sz="2400" dirty="0"/>
              <a:t>: How robust is the classification to the inclusion </a:t>
            </a:r>
            <a:r>
              <a:rPr lang="en-US" sz="2400" dirty="0" smtClean="0"/>
              <a:t>of particular sets of predictors?</a:t>
            </a:r>
          </a:p>
          <a:p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Explore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how the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performance of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the classification algorithm is influenced by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partitioning the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predictor-variables in different sets.</a:t>
            </a:r>
            <a:endParaRPr lang="en-US" sz="20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b="1" dirty="0" smtClean="0"/>
              <a:t>RQ3</a:t>
            </a:r>
            <a:r>
              <a:rPr lang="en-US" sz="2400" dirty="0"/>
              <a:t>: What are suitable </a:t>
            </a:r>
            <a:r>
              <a:rPr lang="en-US" sz="2400" dirty="0" smtClean="0"/>
              <a:t>algorithms for classifying classes</a:t>
            </a:r>
            <a:r>
              <a:rPr lang="en-US" sz="2400" dirty="0"/>
              <a:t>? </a:t>
            </a:r>
            <a:endParaRPr lang="en-US" sz="2400" dirty="0" smtClean="0"/>
          </a:p>
          <a:p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The candidate classification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algorithms are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evaluated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w.r.t. how well they perform in classifying the </a:t>
            </a:r>
            <a:r>
              <a:rPr lang="en-US" sz="2000" i="1" dirty="0">
                <a:solidFill>
                  <a:schemeClr val="bg2">
                    <a:lumMod val="75000"/>
                  </a:schemeClr>
                </a:solidFill>
              </a:rPr>
              <a:t>key classes in a class diagram.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Research Questions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9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Evaluation Method</a:t>
            </a:r>
          </a:p>
          <a:p>
            <a:endParaRPr lang="en-US" sz="2400" dirty="0"/>
          </a:p>
          <a:p>
            <a:r>
              <a:rPr lang="en-US" sz="2400" b="1" dirty="0" smtClean="0"/>
              <a:t>RQ1:</a:t>
            </a:r>
            <a:r>
              <a:rPr lang="en-US" sz="2400" dirty="0" smtClean="0"/>
              <a:t> Predictors</a:t>
            </a:r>
          </a:p>
          <a:p>
            <a:pPr lvl="1"/>
            <a:r>
              <a:rPr lang="en-US" sz="2400" dirty="0" smtClean="0"/>
              <a:t>	</a:t>
            </a:r>
            <a:r>
              <a:rPr lang="en-US" sz="2400" dirty="0" err="1" smtClean="0"/>
              <a:t>Univariate</a:t>
            </a:r>
            <a:r>
              <a:rPr lang="en-US" sz="2400" dirty="0" smtClean="0"/>
              <a:t> Analysis – Information Gain Attribute Evaluator</a:t>
            </a:r>
          </a:p>
          <a:p>
            <a:pPr lvl="1"/>
            <a:r>
              <a:rPr lang="en-US" sz="2400" i="1" dirty="0" smtClean="0"/>
              <a:t>	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To measure predictive power of predictors</a:t>
            </a:r>
          </a:p>
          <a:p>
            <a:pPr marL="457200" indent="-457200">
              <a:buAutoNum type="alphaLcPeriod"/>
            </a:pPr>
            <a:endParaRPr lang="en-US" sz="2400" dirty="0"/>
          </a:p>
          <a:p>
            <a:r>
              <a:rPr lang="en-US" sz="2400" b="1" dirty="0" smtClean="0"/>
              <a:t>RQ2, 3:</a:t>
            </a:r>
            <a:r>
              <a:rPr lang="en-US" sz="2400" dirty="0" smtClean="0"/>
              <a:t> Machine Learning Classification Algorithm</a:t>
            </a:r>
          </a:p>
          <a:p>
            <a:r>
              <a:rPr lang="en-US" sz="2400" dirty="0" smtClean="0"/>
              <a:t>      	Area Under ROC Curve (AUC)</a:t>
            </a: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      	The AUC shows the ability of the</a:t>
            </a:r>
            <a:b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	classification algorithms to </a:t>
            </a:r>
            <a:b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	correctly rank classes as </a:t>
            </a:r>
            <a:b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	included in the class diagram </a:t>
            </a: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	or not</a:t>
            </a:r>
            <a:r>
              <a:rPr lang="en-US" sz="2400" dirty="0" smtClean="0"/>
              <a:t> 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Approach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4" name="Picture 2" descr="ROC_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26" y="3733800"/>
            <a:ext cx="2677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6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Case Study Characteristics</a:t>
            </a:r>
          </a:p>
          <a:p>
            <a:endParaRPr lang="en-US" sz="2400" dirty="0"/>
          </a:p>
          <a:p>
            <a:r>
              <a:rPr lang="en-US" sz="2400" dirty="0" smtClean="0"/>
              <a:t>   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19049"/>
            <a:ext cx="914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 anchor="ctr"/>
          <a:lstStyle/>
          <a:p>
            <a:pPr algn="r">
              <a:defRPr/>
            </a:pPr>
            <a:r>
              <a:rPr lang="en-US" sz="2800" b="1" kern="0" dirty="0" smtClean="0">
                <a:solidFill>
                  <a:srgbClr val="0C2577"/>
                </a:solidFill>
                <a:latin typeface="Calibri" pitchFamily="34" charset="0"/>
                <a:ea typeface="+mj-ea"/>
                <a:cs typeface="+mj-cs"/>
              </a:rPr>
              <a:t>Approach</a:t>
            </a:r>
            <a:endParaRPr lang="en-US" sz="2800" b="1" kern="0" dirty="0">
              <a:solidFill>
                <a:srgbClr val="0C2577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87846"/>
              </p:ext>
            </p:extLst>
          </p:nvPr>
        </p:nvGraphicFramePr>
        <p:xfrm>
          <a:off x="152401" y="1579096"/>
          <a:ext cx="8458199" cy="46693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1645"/>
                <a:gridCol w="2534484"/>
                <a:gridCol w="1931035"/>
                <a:gridCol w="1931035"/>
              </a:tblGrid>
              <a:tr h="42448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Project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Classes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(a)/(b) = 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Source code (a)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Design (b)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ArgoUML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903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Mars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JavaClient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214</a:t>
                      </a:r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JGAP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Neuroph</a:t>
                      </a:r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14.9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JPMC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Wro4J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xUML</a:t>
                      </a:r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-Compiler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44.05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  <a:tr h="424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Maze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47.45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023" marR="5023" marT="502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Leiden.Univ.">
  <a:themeElements>
    <a:clrScheme name="Presentatiesjabloon_wit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sjabloon_wit_en">
      <a:majorFont>
        <a:latin typeface="Minion"/>
        <a:ea typeface=""/>
        <a:cs typeface=""/>
      </a:majorFont>
      <a:minorFont>
        <a:latin typeface="Min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lnDef>
  </a:objectDefaults>
  <a:extraClrSchemeLst>
    <a:extraClrScheme>
      <a:clrScheme name="Presentatiesjabloon_w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w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w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Theme_Leiden.Univ.</Template>
  <TotalTime>18389</TotalTime>
  <Words>728</Words>
  <Application>Microsoft Office PowerPoint</Application>
  <PresentationFormat>On-screen Show (4:3)</PresentationFormat>
  <Paragraphs>264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SimSun</vt:lpstr>
      <vt:lpstr>Wingdings 2</vt:lpstr>
      <vt:lpstr>Cambria</vt:lpstr>
      <vt:lpstr>Symbol</vt:lpstr>
      <vt:lpstr>Minion</vt:lpstr>
      <vt:lpstr>Theme_Leiden.Univ.</vt:lpstr>
      <vt:lpstr>An Analysis of Machine Learning Algorithms for Condensing Reverse Engineered Class Diagrams</vt:lpstr>
      <vt:lpstr>     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Automated Software Architectures Design Using Model Transformations and Evolutionary Algorithms</dc:title>
  <dc:creator>Your User Name</dc:creator>
  <cp:lastModifiedBy>aislimau@yahoo.com</cp:lastModifiedBy>
  <cp:revision>1249</cp:revision>
  <cp:lastPrinted>2012-09-26T08:03:28Z</cp:lastPrinted>
  <dcterms:created xsi:type="dcterms:W3CDTF">2010-06-15T07:32:15Z</dcterms:created>
  <dcterms:modified xsi:type="dcterms:W3CDTF">2013-09-26T12:29:14Z</dcterms:modified>
</cp:coreProperties>
</file>