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5" r:id="rId2"/>
    <p:sldMasterId id="2147483690" r:id="rId3"/>
    <p:sldMasterId id="2147483825" r:id="rId4"/>
  </p:sldMasterIdLst>
  <p:notesMasterIdLst>
    <p:notesMasterId r:id="rId28"/>
  </p:notesMasterIdLst>
  <p:sldIdLst>
    <p:sldId id="256" r:id="rId5"/>
    <p:sldId id="309" r:id="rId6"/>
    <p:sldId id="304" r:id="rId7"/>
    <p:sldId id="312" r:id="rId8"/>
    <p:sldId id="297" r:id="rId9"/>
    <p:sldId id="299" r:id="rId10"/>
    <p:sldId id="260" r:id="rId11"/>
    <p:sldId id="261" r:id="rId12"/>
    <p:sldId id="262" r:id="rId13"/>
    <p:sldId id="289" r:id="rId14"/>
    <p:sldId id="263" r:id="rId15"/>
    <p:sldId id="264" r:id="rId16"/>
    <p:sldId id="301" r:id="rId17"/>
    <p:sldId id="287" r:id="rId18"/>
    <p:sldId id="290" r:id="rId19"/>
    <p:sldId id="302" r:id="rId20"/>
    <p:sldId id="285" r:id="rId21"/>
    <p:sldId id="293" r:id="rId22"/>
    <p:sldId id="303" r:id="rId23"/>
    <p:sldId id="295" r:id="rId24"/>
    <p:sldId id="268" r:id="rId25"/>
    <p:sldId id="270" r:id="rId26"/>
    <p:sldId id="26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89" autoAdjust="0"/>
  </p:normalViewPr>
  <p:slideViewPr>
    <p:cSldViewPr>
      <p:cViewPr>
        <p:scale>
          <a:sx n="75" d="100"/>
          <a:sy n="75" d="100"/>
        </p:scale>
        <p:origin x="-10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3594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Statistically relevant predictors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Patches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Messages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1">
                  <c:v>6</c:v>
                </c:pt>
                <c:pt idx="2">
                  <c:v>6</c:v>
                </c:pt>
                <c:pt idx="3">
                  <c:v>6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Threads</c:v>
                </c:pt>
              </c:strCache>
            </c:strRef>
          </c:tx>
          <c:invertIfNegative val="0"/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3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1599232"/>
        <c:axId val="128765888"/>
      </c:barChart>
      <c:catAx>
        <c:axId val="14159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8765888"/>
        <c:crosses val="autoZero"/>
        <c:auto val="1"/>
        <c:lblAlgn val="ctr"/>
        <c:lblOffset val="100"/>
        <c:noMultiLvlLbl val="0"/>
      </c:catAx>
      <c:valAx>
        <c:axId val="128765888"/>
        <c:scaling>
          <c:orientation val="minMax"/>
          <c:max val="6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Number of Projects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415992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Statistically</a:t>
            </a:r>
            <a:r>
              <a:rPr lang="en-US" baseline="0" dirty="0" smtClean="0"/>
              <a:t> relevant predictors</a:t>
            </a:r>
            <a:endParaRPr lang="en-US" dirty="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_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6"/>
                <c:pt idx="0">
                  <c:v>1 Month</c:v>
                </c:pt>
                <c:pt idx="1">
                  <c:v>2 Months</c:v>
                </c:pt>
                <c:pt idx="2">
                  <c:v>3 Months</c:v>
                </c:pt>
                <c:pt idx="3">
                  <c:v>4 Months</c:v>
                </c:pt>
                <c:pt idx="4">
                  <c:v>5 Months</c:v>
                </c:pt>
                <c:pt idx="5">
                  <c:v>6 Months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6</c:v>
                </c:pt>
                <c:pt idx="4">
                  <c:v>6</c:v>
                </c:pt>
                <c:pt idx="5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0707072"/>
        <c:axId val="33559040"/>
      </c:barChart>
      <c:catAx>
        <c:axId val="80707072"/>
        <c:scaling>
          <c:orientation val="minMax"/>
        </c:scaling>
        <c:delete val="0"/>
        <c:axPos val="b"/>
        <c:majorTickMark val="out"/>
        <c:minorTickMark val="none"/>
        <c:tickLblPos val="nextTo"/>
        <c:crossAx val="33559040"/>
        <c:crosses val="autoZero"/>
        <c:auto val="1"/>
        <c:lblAlgn val="ctr"/>
        <c:lblOffset val="100"/>
        <c:noMultiLvlLbl val="0"/>
      </c:catAx>
      <c:valAx>
        <c:axId val="33559040"/>
        <c:scaling>
          <c:orientation val="minMax"/>
          <c:max val="6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Number of Projects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0707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08823-1510-4BA6-96DF-E59E45A4EF4D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15552-578A-4400-AB28-23595FE6D3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851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Meet me</a:t>
            </a:r>
          </a:p>
          <a:p>
            <a:r>
              <a:rPr lang="en-US" dirty="0" smtClean="0"/>
              <a:t>I am smart, motivated, technical and Handsome!</a:t>
            </a:r>
          </a:p>
          <a:p>
            <a:r>
              <a:rPr lang="en-US" dirty="0" smtClean="0"/>
              <a:t>Meet Daryl</a:t>
            </a:r>
          </a:p>
          <a:p>
            <a:r>
              <a:rPr lang="en-US" dirty="0" smtClean="0"/>
              <a:t>He</a:t>
            </a:r>
            <a:r>
              <a:rPr lang="en-US" baseline="0" dirty="0" smtClean="0"/>
              <a:t> looks grumpy, but he is wearing a crown (which in our story means he is a developer)</a:t>
            </a:r>
          </a:p>
          <a:p>
            <a:r>
              <a:rPr lang="en-US" baseline="0" dirty="0" smtClean="0"/>
              <a:t>I want to become a developer too.</a:t>
            </a:r>
          </a:p>
          <a:p>
            <a:r>
              <a:rPr lang="en-US" baseline="0" dirty="0" smtClean="0"/>
              <a:t>And Daryl is always looking for new talents.</a:t>
            </a:r>
          </a:p>
          <a:p>
            <a:r>
              <a:rPr lang="en-US" baseline="0" dirty="0" smtClean="0"/>
              <a:t>Easy right?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5552-578A-4400-AB28-23595FE6D34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34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Wrong!</a:t>
            </a:r>
          </a:p>
          <a:p>
            <a:r>
              <a:rPr lang="en-US" dirty="0" smtClean="0"/>
              <a:t>Potential</a:t>
            </a:r>
            <a:r>
              <a:rPr lang="en-US" baseline="0" dirty="0" smtClean="0"/>
              <a:t> developers can be lost in the sea of other contenders, people who either do not wish to contribute, or just pretend that they want to.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do participants demonstrate their worth?</a:t>
            </a:r>
          </a:p>
          <a:p>
            <a:r>
              <a:rPr lang="en-US" dirty="0" smtClean="0"/>
              <a:t>How to separate good developers from the crowd?</a:t>
            </a:r>
          </a:p>
          <a:p>
            <a:r>
              <a:rPr lang="en-US" dirty="0" smtClean="0"/>
              <a:t>Who to “trust”?</a:t>
            </a:r>
          </a:p>
          <a:p>
            <a:r>
              <a:rPr lang="en-US" sz="1400" b="1" dirty="0" smtClean="0"/>
              <a:t>What is important to developer initiation?</a:t>
            </a:r>
            <a:endParaRPr lang="en-US" sz="1200" b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5552-578A-4400-AB28-23595FE6D3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12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But what</a:t>
            </a:r>
            <a:r>
              <a:rPr lang="en-US" baseline="0" dirty="0" smtClean="0"/>
              <a:t> is more determinant of my future initiation?</a:t>
            </a:r>
          </a:p>
          <a:p>
            <a:r>
              <a:rPr lang="en-US" baseline="0" dirty="0" smtClean="0"/>
              <a:t>Is it social contribution? Or technical contribution?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5552-578A-4400-AB28-23595FE6D34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33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 months observation per individual</a:t>
            </a:r>
          </a:p>
          <a:p>
            <a:r>
              <a:rPr lang="en-US" dirty="0" smtClean="0"/>
              <a:t>1</a:t>
            </a:r>
            <a:r>
              <a:rPr lang="en-US" baseline="0" dirty="0" smtClean="0"/>
              <a:t> model per project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5552-578A-4400-AB28-23595FE6D3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65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Model only using messages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15552-578A-4400-AB28-23595FE6D3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102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slideMaster" Target="../slideMasters/slideMaster1.xml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video" Target="../media/media1.wmv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microsoft.com/office/2007/relationships/media" Target="../media/media1.wmv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29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.png"/><Relationship Id="rId2" Type="http://schemas.openxmlformats.org/officeDocument/2006/relationships/image" Target="../media/image29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8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slideMaster" Target="../slideMasters/slideMaster1.xml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video" Target="../media/media1.wmv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microsoft.com/office/2007/relationships/media" Target="../media/media1.wmv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1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29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.png"/><Relationship Id="rId2" Type="http://schemas.openxmlformats.org/officeDocument/2006/relationships/image" Target="../media/image29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nimated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networking_connection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6000" contrast="4000"/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  <a:ln>
            <a:noFill/>
          </a:ln>
        </p:spPr>
      </p:pic>
      <p:pic>
        <p:nvPicPr>
          <p:cNvPr id="43" name="white_b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0" name="rt_up_corn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50" y="-1123950"/>
            <a:ext cx="1990725" cy="1990725"/>
          </a:xfrm>
          <a:prstGeom prst="rect">
            <a:avLst/>
          </a:prstGeom>
        </p:spPr>
      </p:pic>
      <p:pic>
        <p:nvPicPr>
          <p:cNvPr id="51" name="rt_lg_soli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821" y="-9527"/>
            <a:ext cx="1304927" cy="1304927"/>
          </a:xfrm>
          <a:prstGeom prst="rect">
            <a:avLst/>
          </a:prstGeom>
        </p:spPr>
      </p:pic>
      <p:pic>
        <p:nvPicPr>
          <p:cNvPr id="61" name="lft_medium_dark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233364"/>
            <a:ext cx="728663" cy="728663"/>
          </a:xfrm>
          <a:prstGeom prst="rect">
            <a:avLst/>
          </a:prstGeom>
        </p:spPr>
      </p:pic>
      <p:pic>
        <p:nvPicPr>
          <p:cNvPr id="52" name="lft_lg_hollow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150" y="457200"/>
            <a:ext cx="1257300" cy="1262027"/>
          </a:xfrm>
          <a:prstGeom prst="rect">
            <a:avLst/>
          </a:prstGeom>
        </p:spPr>
      </p:pic>
      <p:pic>
        <p:nvPicPr>
          <p:cNvPr id="54" name="lft_upper_hollow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-666750"/>
            <a:ext cx="1300252" cy="1295400"/>
          </a:xfrm>
          <a:prstGeom prst="rect">
            <a:avLst/>
          </a:prstGeom>
        </p:spPr>
      </p:pic>
      <p:pic>
        <p:nvPicPr>
          <p:cNvPr id="53" name="lft_upper_solid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5" y="-1209675"/>
            <a:ext cx="1666875" cy="1674774"/>
          </a:xfrm>
          <a:prstGeom prst="rect">
            <a:avLst/>
          </a:prstGeom>
        </p:spPr>
      </p:pic>
      <p:pic>
        <p:nvPicPr>
          <p:cNvPr id="55" name="rt_hollow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258" y="857249"/>
            <a:ext cx="504829" cy="504829"/>
          </a:xfrm>
          <a:prstGeom prst="rect">
            <a:avLst/>
          </a:prstGeom>
        </p:spPr>
      </p:pic>
      <p:pic>
        <p:nvPicPr>
          <p:cNvPr id="57" name="mid_hollow_med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2" y="1595445"/>
            <a:ext cx="719138" cy="719138"/>
          </a:xfrm>
          <a:prstGeom prst="rect">
            <a:avLst/>
          </a:prstGeom>
        </p:spPr>
      </p:pic>
      <p:pic>
        <p:nvPicPr>
          <p:cNvPr id="68" name="rt_sml_dark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552" y="1293873"/>
            <a:ext cx="323854" cy="323854"/>
          </a:xfrm>
          <a:prstGeom prst="rect">
            <a:avLst/>
          </a:prstGeom>
        </p:spPr>
      </p:pic>
      <p:pic>
        <p:nvPicPr>
          <p:cNvPr id="58" name="rt_medium_solid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88" y="842963"/>
            <a:ext cx="728662" cy="728662"/>
          </a:xfrm>
          <a:prstGeom prst="rect">
            <a:avLst/>
          </a:prstGeom>
        </p:spPr>
      </p:pic>
      <p:pic>
        <p:nvPicPr>
          <p:cNvPr id="59" name="lft_medium_solid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6" y="1200156"/>
            <a:ext cx="714375" cy="714375"/>
          </a:xfrm>
          <a:prstGeom prst="rect">
            <a:avLst/>
          </a:prstGeom>
        </p:spPr>
      </p:pic>
      <p:pic>
        <p:nvPicPr>
          <p:cNvPr id="60" name="rt_medium_dark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138" y="1243017"/>
            <a:ext cx="719133" cy="719133"/>
          </a:xfrm>
          <a:prstGeom prst="rect">
            <a:avLst/>
          </a:prstGeom>
        </p:spPr>
      </p:pic>
      <p:pic>
        <p:nvPicPr>
          <p:cNvPr id="62" name="lft_medium_solid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3" y="995363"/>
            <a:ext cx="723900" cy="723900"/>
          </a:xfrm>
          <a:prstGeom prst="rect">
            <a:avLst/>
          </a:prstGeom>
        </p:spPr>
      </p:pic>
      <p:pic>
        <p:nvPicPr>
          <p:cNvPr id="63" name="rt_hollow_med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1809749"/>
            <a:ext cx="504821" cy="504821"/>
          </a:xfrm>
          <a:prstGeom prst="rect">
            <a:avLst/>
          </a:prstGeom>
        </p:spPr>
      </p:pic>
      <p:pic>
        <p:nvPicPr>
          <p:cNvPr id="64" name="rt_medium_solid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37" y="1976439"/>
            <a:ext cx="498307" cy="498307"/>
          </a:xfrm>
          <a:prstGeom prst="rect">
            <a:avLst/>
          </a:prstGeom>
        </p:spPr>
      </p:pic>
      <p:pic>
        <p:nvPicPr>
          <p:cNvPr id="66" name="lft_sml_dark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409" y="940591"/>
            <a:ext cx="176213" cy="176213"/>
          </a:xfrm>
          <a:prstGeom prst="rect">
            <a:avLst/>
          </a:prstGeom>
        </p:spPr>
      </p:pic>
      <p:pic>
        <p:nvPicPr>
          <p:cNvPr id="67" name="rt_sml_dark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62" y="914400"/>
            <a:ext cx="180975" cy="180975"/>
          </a:xfrm>
          <a:prstGeom prst="rect">
            <a:avLst/>
          </a:prstGeom>
        </p:spPr>
      </p:pic>
      <p:pic>
        <p:nvPicPr>
          <p:cNvPr id="69" name="lft_sml_dark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4" y="1633534"/>
            <a:ext cx="320964" cy="320964"/>
          </a:xfrm>
          <a:prstGeom prst="rect">
            <a:avLst/>
          </a:prstGeom>
        </p:spPr>
      </p:pic>
      <p:pic>
        <p:nvPicPr>
          <p:cNvPr id="70" name="lft_sml_solid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4" y="2000252"/>
            <a:ext cx="319088" cy="319088"/>
          </a:xfrm>
          <a:prstGeom prst="rect">
            <a:avLst/>
          </a:prstGeom>
        </p:spPr>
      </p:pic>
      <p:pic>
        <p:nvPicPr>
          <p:cNvPr id="71" name="rt_sml_solid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0" y="504723"/>
            <a:ext cx="300035" cy="300035"/>
          </a:xfrm>
          <a:prstGeom prst="rect">
            <a:avLst/>
          </a:prstGeom>
        </p:spPr>
      </p:pic>
      <p:pic>
        <p:nvPicPr>
          <p:cNvPr id="72" name="lft_sml_solid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94" y="945361"/>
            <a:ext cx="521493" cy="521493"/>
          </a:xfrm>
          <a:prstGeom prst="rect">
            <a:avLst/>
          </a:prstGeom>
        </p:spPr>
      </p:pic>
      <p:pic>
        <p:nvPicPr>
          <p:cNvPr id="73" name="left_sml_solid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36" y="714286"/>
            <a:ext cx="297652" cy="297652"/>
          </a:xfrm>
          <a:prstGeom prst="rect">
            <a:avLst/>
          </a:prstGeom>
        </p:spPr>
      </p:pic>
      <p:pic>
        <p:nvPicPr>
          <p:cNvPr id="74" name="rt_hollow_sml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45" y="1016785"/>
            <a:ext cx="438156" cy="438156"/>
          </a:xfrm>
          <a:prstGeom prst="rect">
            <a:avLst/>
          </a:prstGeom>
        </p:spPr>
      </p:pic>
      <p:pic>
        <p:nvPicPr>
          <p:cNvPr id="75" name="lft_sml_hollow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" y="781048"/>
            <a:ext cx="433389" cy="433389"/>
          </a:xfrm>
          <a:prstGeom prst="rect">
            <a:avLst/>
          </a:prstGeom>
        </p:spPr>
      </p:pic>
      <p:pic>
        <p:nvPicPr>
          <p:cNvPr id="76" name="rt_lg_hollow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77" y="1350172"/>
            <a:ext cx="1264442" cy="1264442"/>
          </a:xfrm>
          <a:prstGeom prst="rect">
            <a:avLst/>
          </a:prstGeom>
        </p:spPr>
      </p:pic>
      <p:pic>
        <p:nvPicPr>
          <p:cNvPr id="77" name="rt_sml_hollow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067" y="1712116"/>
            <a:ext cx="171451" cy="171451"/>
          </a:xfrm>
          <a:prstGeom prst="rect">
            <a:avLst/>
          </a:prstGeom>
        </p:spPr>
      </p:pic>
      <p:pic>
        <p:nvPicPr>
          <p:cNvPr id="41" name="main_tab_top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1066800" y="1047750"/>
            <a:ext cx="7010400" cy="8001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+mn-lt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066800" y="0"/>
            <a:ext cx="7010400" cy="1219200"/>
          </a:xfrm>
        </p:spPr>
        <p:txBody>
          <a:bodyPr anchor="b" anchorCtr="0"/>
          <a:lstStyle>
            <a:lvl1pPr algn="ctr">
              <a:defRPr sz="400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49" repeatCount="indefinite" fill="remove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219200"/>
            <a:ext cx="3657600" cy="40687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4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1" y="1219200"/>
            <a:ext cx="3657600" cy="4068763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14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5F2BCFA-5FB6-4169-81E2-C4FA018CBEB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066800" y="198437"/>
            <a:ext cx="7010400" cy="6397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838200" y="838201"/>
            <a:ext cx="3657600" cy="381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495800" y="838200"/>
            <a:ext cx="3657600" cy="381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2BCFA-5FB6-4169-81E2-C4FA018CBEB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4050" y="1066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066800"/>
            <a:ext cx="2362200" cy="4373563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5F2BCFA-5FB6-4169-81E2-C4FA018CBEBC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33400" y="198437"/>
            <a:ext cx="8229600" cy="6397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048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4376737"/>
            <a:ext cx="8991600" cy="804863"/>
          </a:xfrm>
        </p:spPr>
        <p:txBody>
          <a:bodyPr>
            <a:normAutofit/>
          </a:bodyPr>
          <a:lstStyle>
            <a:lvl1pPr marL="0" indent="0" algn="ctr">
              <a:lnSpc>
                <a:spcPts val="14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F2BCFA-5FB6-4169-81E2-C4FA018CBEB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533400" y="198437"/>
            <a:ext cx="8229600" cy="6397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Arial" pitchFamily="34" charset="0"/>
              <a:buChar char="•"/>
              <a:defRPr sz="3200"/>
            </a:lvl1pPr>
            <a:lvl2pPr marL="914400" indent="-457200">
              <a:buFont typeface="Arial" pitchFamily="34" charset="0"/>
              <a:buChar char="•"/>
              <a:defRPr sz="2600"/>
            </a:lvl2pPr>
            <a:lvl3pPr marL="1257300" indent="-342900">
              <a:buFont typeface="Arial" pitchFamily="34" charset="0"/>
              <a:buChar char="•"/>
              <a:defRPr sz="2200"/>
            </a:lvl3pPr>
            <a:lvl4pPr marL="1657350" indent="-285750">
              <a:buFont typeface="Arial" pitchFamily="34" charset="0"/>
              <a:buChar char="•"/>
              <a:defRPr sz="1800"/>
            </a:lvl4pPr>
            <a:lvl5pPr marL="2114550" indent="-285750">
              <a:buFont typeface="Arial" pitchFamily="34" charset="0"/>
              <a:buChar char="•"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/>
          <a:lstStyle/>
          <a:p>
            <a:fld id="{5A9B9C18-5FB7-4F6A-88FA-A8E04290375A}" type="datetime1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BCFA-5FB6-4169-81E2-C4FA018CB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tatic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_mai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pic>
        <p:nvPicPr>
          <p:cNvPr id="17" name="rt_up_corne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50" y="-1123950"/>
            <a:ext cx="1990725" cy="1990725"/>
          </a:xfrm>
          <a:prstGeom prst="rect">
            <a:avLst/>
          </a:prstGeom>
        </p:spPr>
      </p:pic>
      <p:pic>
        <p:nvPicPr>
          <p:cNvPr id="18" name="rt_lg_solid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821" y="-9527"/>
            <a:ext cx="1304927" cy="1304927"/>
          </a:xfrm>
          <a:prstGeom prst="rect">
            <a:avLst/>
          </a:prstGeom>
        </p:spPr>
      </p:pic>
      <p:pic>
        <p:nvPicPr>
          <p:cNvPr id="19" name="lft_medium_dark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233364"/>
            <a:ext cx="728663" cy="728663"/>
          </a:xfrm>
          <a:prstGeom prst="rect">
            <a:avLst/>
          </a:prstGeom>
        </p:spPr>
      </p:pic>
      <p:pic>
        <p:nvPicPr>
          <p:cNvPr id="20" name="lft_lg_hollow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150" y="457200"/>
            <a:ext cx="1257300" cy="1262027"/>
          </a:xfrm>
          <a:prstGeom prst="rect">
            <a:avLst/>
          </a:prstGeom>
        </p:spPr>
      </p:pic>
      <p:pic>
        <p:nvPicPr>
          <p:cNvPr id="21" name="lft_upper_hollow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-666750"/>
            <a:ext cx="1300252" cy="1295400"/>
          </a:xfrm>
          <a:prstGeom prst="rect">
            <a:avLst/>
          </a:prstGeom>
        </p:spPr>
      </p:pic>
      <p:pic>
        <p:nvPicPr>
          <p:cNvPr id="22" name="lft_upper_solid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5" y="-1209675"/>
            <a:ext cx="1666875" cy="1674774"/>
          </a:xfrm>
          <a:prstGeom prst="rect">
            <a:avLst/>
          </a:prstGeom>
        </p:spPr>
      </p:pic>
      <p:pic>
        <p:nvPicPr>
          <p:cNvPr id="23" name="rt_hollow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258" y="857249"/>
            <a:ext cx="504829" cy="504829"/>
          </a:xfrm>
          <a:prstGeom prst="rect">
            <a:avLst/>
          </a:prstGeom>
        </p:spPr>
      </p:pic>
      <p:pic>
        <p:nvPicPr>
          <p:cNvPr id="24" name="mid_hollow_med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2" y="1595445"/>
            <a:ext cx="719138" cy="719138"/>
          </a:xfrm>
          <a:prstGeom prst="rect">
            <a:avLst/>
          </a:prstGeom>
        </p:spPr>
      </p:pic>
      <p:pic>
        <p:nvPicPr>
          <p:cNvPr id="25" name="rt_sml_dark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552" y="1293873"/>
            <a:ext cx="323854" cy="323854"/>
          </a:xfrm>
          <a:prstGeom prst="rect">
            <a:avLst/>
          </a:prstGeom>
        </p:spPr>
      </p:pic>
      <p:pic>
        <p:nvPicPr>
          <p:cNvPr id="26" name="rt_medium_solid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88" y="842963"/>
            <a:ext cx="728662" cy="728662"/>
          </a:xfrm>
          <a:prstGeom prst="rect">
            <a:avLst/>
          </a:prstGeom>
        </p:spPr>
      </p:pic>
      <p:pic>
        <p:nvPicPr>
          <p:cNvPr id="27" name="lft_medium_solid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6" y="1200156"/>
            <a:ext cx="714375" cy="714375"/>
          </a:xfrm>
          <a:prstGeom prst="rect">
            <a:avLst/>
          </a:prstGeom>
        </p:spPr>
      </p:pic>
      <p:pic>
        <p:nvPicPr>
          <p:cNvPr id="29" name="rt_medium_dark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138" y="1243017"/>
            <a:ext cx="719133" cy="719133"/>
          </a:xfrm>
          <a:prstGeom prst="rect">
            <a:avLst/>
          </a:prstGeom>
        </p:spPr>
      </p:pic>
      <p:pic>
        <p:nvPicPr>
          <p:cNvPr id="31" name="lft_medium_solid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3" y="995363"/>
            <a:ext cx="723900" cy="723900"/>
          </a:xfrm>
          <a:prstGeom prst="rect">
            <a:avLst/>
          </a:prstGeom>
        </p:spPr>
      </p:pic>
      <p:pic>
        <p:nvPicPr>
          <p:cNvPr id="35" name="rt_hollow_med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1809749"/>
            <a:ext cx="504821" cy="504821"/>
          </a:xfrm>
          <a:prstGeom prst="rect">
            <a:avLst/>
          </a:prstGeom>
        </p:spPr>
      </p:pic>
      <p:pic>
        <p:nvPicPr>
          <p:cNvPr id="43" name="rt_medium_solid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37" y="1976439"/>
            <a:ext cx="498307" cy="498307"/>
          </a:xfrm>
          <a:prstGeom prst="rect">
            <a:avLst/>
          </a:prstGeom>
        </p:spPr>
      </p:pic>
      <p:pic>
        <p:nvPicPr>
          <p:cNvPr id="44" name="lft_sml_dark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409" y="940591"/>
            <a:ext cx="176213" cy="176213"/>
          </a:xfrm>
          <a:prstGeom prst="rect">
            <a:avLst/>
          </a:prstGeom>
        </p:spPr>
      </p:pic>
      <p:pic>
        <p:nvPicPr>
          <p:cNvPr id="45" name="rt_sml_dark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62" y="914400"/>
            <a:ext cx="180975" cy="180975"/>
          </a:xfrm>
          <a:prstGeom prst="rect">
            <a:avLst/>
          </a:prstGeom>
        </p:spPr>
      </p:pic>
      <p:pic>
        <p:nvPicPr>
          <p:cNvPr id="46" name="lft_sml_dark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4" y="1633534"/>
            <a:ext cx="320964" cy="320964"/>
          </a:xfrm>
          <a:prstGeom prst="rect">
            <a:avLst/>
          </a:prstGeom>
        </p:spPr>
      </p:pic>
      <p:pic>
        <p:nvPicPr>
          <p:cNvPr id="47" name="lft_sml_solid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4" y="2000252"/>
            <a:ext cx="319088" cy="319088"/>
          </a:xfrm>
          <a:prstGeom prst="rect">
            <a:avLst/>
          </a:prstGeom>
        </p:spPr>
      </p:pic>
      <p:pic>
        <p:nvPicPr>
          <p:cNvPr id="48" name="rt_sml_solid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0" y="504723"/>
            <a:ext cx="300035" cy="300035"/>
          </a:xfrm>
          <a:prstGeom prst="rect">
            <a:avLst/>
          </a:prstGeom>
        </p:spPr>
      </p:pic>
      <p:pic>
        <p:nvPicPr>
          <p:cNvPr id="49" name="lft_sml_solid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94" y="945361"/>
            <a:ext cx="521493" cy="521493"/>
          </a:xfrm>
          <a:prstGeom prst="rect">
            <a:avLst/>
          </a:prstGeom>
        </p:spPr>
      </p:pic>
      <p:pic>
        <p:nvPicPr>
          <p:cNvPr id="50" name="left_sml_solid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36" y="714286"/>
            <a:ext cx="297652" cy="297652"/>
          </a:xfrm>
          <a:prstGeom prst="rect">
            <a:avLst/>
          </a:prstGeom>
        </p:spPr>
      </p:pic>
      <p:pic>
        <p:nvPicPr>
          <p:cNvPr id="51" name="rt_hollow_sml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45" y="1016785"/>
            <a:ext cx="438156" cy="438156"/>
          </a:xfrm>
          <a:prstGeom prst="rect">
            <a:avLst/>
          </a:prstGeom>
        </p:spPr>
      </p:pic>
      <p:pic>
        <p:nvPicPr>
          <p:cNvPr id="52" name="lft_sml_hollow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" y="781048"/>
            <a:ext cx="433389" cy="433389"/>
          </a:xfrm>
          <a:prstGeom prst="rect">
            <a:avLst/>
          </a:prstGeom>
        </p:spPr>
      </p:pic>
      <p:pic>
        <p:nvPicPr>
          <p:cNvPr id="53" name="rt_lg_hollow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77" y="1350172"/>
            <a:ext cx="1264442" cy="1264442"/>
          </a:xfrm>
          <a:prstGeom prst="rect">
            <a:avLst/>
          </a:prstGeom>
        </p:spPr>
      </p:pic>
      <p:pic>
        <p:nvPicPr>
          <p:cNvPr id="54" name="rt_sml_hollow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067" y="1712116"/>
            <a:ext cx="171451" cy="171451"/>
          </a:xfrm>
          <a:prstGeom prst="rect">
            <a:avLst/>
          </a:prstGeom>
        </p:spPr>
      </p:pic>
      <p:pic>
        <p:nvPicPr>
          <p:cNvPr id="16" name="main_tab_top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" name="Title"/>
          <p:cNvSpPr txBox="1">
            <a:spLocks/>
          </p:cNvSpPr>
          <p:nvPr userDrawn="1"/>
        </p:nvSpPr>
        <p:spPr>
          <a:xfrm>
            <a:off x="1066800" y="0"/>
            <a:ext cx="7010400" cy="1219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latin typeface="+mj-lt"/>
                <a:ea typeface="+mj-ea"/>
                <a:cs typeface="Segoe UI" pitchFamily="34" charset="0"/>
              </a:defRPr>
            </a:lvl1pPr>
          </a:lstStyle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Click to edit Master title style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subtitle"/>
          <p:cNvSpPr>
            <a:spLocks noGrp="1"/>
          </p:cNvSpPr>
          <p:nvPr>
            <p:ph type="subTitle" idx="1"/>
          </p:nvPr>
        </p:nvSpPr>
        <p:spPr>
          <a:xfrm>
            <a:off x="1066800" y="990600"/>
            <a:ext cx="7010400" cy="8001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93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ic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mai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pic>
        <p:nvPicPr>
          <p:cNvPr id="4" name="rt_up_corne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50" y="-1123950"/>
            <a:ext cx="1990725" cy="1990725"/>
          </a:xfrm>
          <a:prstGeom prst="rect">
            <a:avLst/>
          </a:prstGeom>
        </p:spPr>
      </p:pic>
      <p:pic>
        <p:nvPicPr>
          <p:cNvPr id="5" name="rt_lg_solid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821" y="-9527"/>
            <a:ext cx="1304927" cy="1304927"/>
          </a:xfrm>
          <a:prstGeom prst="rect">
            <a:avLst/>
          </a:prstGeom>
        </p:spPr>
      </p:pic>
      <p:pic>
        <p:nvPicPr>
          <p:cNvPr id="6" name="lft_medium_dark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233364"/>
            <a:ext cx="728663" cy="728663"/>
          </a:xfrm>
          <a:prstGeom prst="rect">
            <a:avLst/>
          </a:prstGeom>
        </p:spPr>
      </p:pic>
      <p:pic>
        <p:nvPicPr>
          <p:cNvPr id="7" name="lft_lg_hollow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150" y="457200"/>
            <a:ext cx="1257300" cy="1262027"/>
          </a:xfrm>
          <a:prstGeom prst="rect">
            <a:avLst/>
          </a:prstGeom>
        </p:spPr>
      </p:pic>
      <p:pic>
        <p:nvPicPr>
          <p:cNvPr id="8" name="lft_upper_hollow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-666750"/>
            <a:ext cx="1300252" cy="1295400"/>
          </a:xfrm>
          <a:prstGeom prst="rect">
            <a:avLst/>
          </a:prstGeom>
        </p:spPr>
      </p:pic>
      <p:pic>
        <p:nvPicPr>
          <p:cNvPr id="9" name="lft_upper_solid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5" y="-1209675"/>
            <a:ext cx="1666875" cy="1674774"/>
          </a:xfrm>
          <a:prstGeom prst="rect">
            <a:avLst/>
          </a:prstGeom>
        </p:spPr>
      </p:pic>
      <p:pic>
        <p:nvPicPr>
          <p:cNvPr id="10" name="rt_hollow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258" y="857249"/>
            <a:ext cx="504829" cy="504829"/>
          </a:xfrm>
          <a:prstGeom prst="rect">
            <a:avLst/>
          </a:prstGeom>
        </p:spPr>
      </p:pic>
      <p:pic>
        <p:nvPicPr>
          <p:cNvPr id="11" name="mid_hollow_med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2" y="1595445"/>
            <a:ext cx="719138" cy="719138"/>
          </a:xfrm>
          <a:prstGeom prst="rect">
            <a:avLst/>
          </a:prstGeom>
        </p:spPr>
      </p:pic>
      <p:pic>
        <p:nvPicPr>
          <p:cNvPr id="12" name="rt_sml_dark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552" y="1293873"/>
            <a:ext cx="323854" cy="323854"/>
          </a:xfrm>
          <a:prstGeom prst="rect">
            <a:avLst/>
          </a:prstGeom>
        </p:spPr>
      </p:pic>
      <p:pic>
        <p:nvPicPr>
          <p:cNvPr id="13" name="rt_medium_solid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88" y="842963"/>
            <a:ext cx="728662" cy="728662"/>
          </a:xfrm>
          <a:prstGeom prst="rect">
            <a:avLst/>
          </a:prstGeom>
        </p:spPr>
      </p:pic>
      <p:pic>
        <p:nvPicPr>
          <p:cNvPr id="14" name="lft_medium_solid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6" y="1200156"/>
            <a:ext cx="714375" cy="714375"/>
          </a:xfrm>
          <a:prstGeom prst="rect">
            <a:avLst/>
          </a:prstGeom>
        </p:spPr>
      </p:pic>
      <p:pic>
        <p:nvPicPr>
          <p:cNvPr id="15" name="rt_medium_dark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138" y="1243017"/>
            <a:ext cx="719133" cy="719133"/>
          </a:xfrm>
          <a:prstGeom prst="rect">
            <a:avLst/>
          </a:prstGeom>
        </p:spPr>
      </p:pic>
      <p:pic>
        <p:nvPicPr>
          <p:cNvPr id="16" name="lft_medium_solid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3" y="995363"/>
            <a:ext cx="723900" cy="723900"/>
          </a:xfrm>
          <a:prstGeom prst="rect">
            <a:avLst/>
          </a:prstGeom>
        </p:spPr>
      </p:pic>
      <p:pic>
        <p:nvPicPr>
          <p:cNvPr id="18" name="rt_hollow_med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1809749"/>
            <a:ext cx="504821" cy="504821"/>
          </a:xfrm>
          <a:prstGeom prst="rect">
            <a:avLst/>
          </a:prstGeom>
        </p:spPr>
      </p:pic>
      <p:pic>
        <p:nvPicPr>
          <p:cNvPr id="19" name="rt_medium_solid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37" y="1976439"/>
            <a:ext cx="498307" cy="498307"/>
          </a:xfrm>
          <a:prstGeom prst="rect">
            <a:avLst/>
          </a:prstGeom>
        </p:spPr>
      </p:pic>
      <p:pic>
        <p:nvPicPr>
          <p:cNvPr id="20" name="lft_sml_dark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409" y="940591"/>
            <a:ext cx="176213" cy="176213"/>
          </a:xfrm>
          <a:prstGeom prst="rect">
            <a:avLst/>
          </a:prstGeom>
        </p:spPr>
      </p:pic>
      <p:pic>
        <p:nvPicPr>
          <p:cNvPr id="21" name="rt_sml_dark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62" y="914400"/>
            <a:ext cx="180975" cy="180975"/>
          </a:xfrm>
          <a:prstGeom prst="rect">
            <a:avLst/>
          </a:prstGeom>
        </p:spPr>
      </p:pic>
      <p:pic>
        <p:nvPicPr>
          <p:cNvPr id="22" name="lft_sml_dark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4" y="1633534"/>
            <a:ext cx="320964" cy="320964"/>
          </a:xfrm>
          <a:prstGeom prst="rect">
            <a:avLst/>
          </a:prstGeom>
        </p:spPr>
      </p:pic>
      <p:pic>
        <p:nvPicPr>
          <p:cNvPr id="23" name="lft_sml_solid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4" y="2000252"/>
            <a:ext cx="319088" cy="319088"/>
          </a:xfrm>
          <a:prstGeom prst="rect">
            <a:avLst/>
          </a:prstGeom>
        </p:spPr>
      </p:pic>
      <p:pic>
        <p:nvPicPr>
          <p:cNvPr id="24" name="rt_sml_solid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0" y="504723"/>
            <a:ext cx="300035" cy="300035"/>
          </a:xfrm>
          <a:prstGeom prst="rect">
            <a:avLst/>
          </a:prstGeom>
        </p:spPr>
      </p:pic>
      <p:pic>
        <p:nvPicPr>
          <p:cNvPr id="25" name="lft_sml_solid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94" y="945361"/>
            <a:ext cx="521493" cy="521493"/>
          </a:xfrm>
          <a:prstGeom prst="rect">
            <a:avLst/>
          </a:prstGeom>
        </p:spPr>
      </p:pic>
      <p:pic>
        <p:nvPicPr>
          <p:cNvPr id="26" name="left_sml_solid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36" y="714286"/>
            <a:ext cx="297652" cy="297652"/>
          </a:xfrm>
          <a:prstGeom prst="rect">
            <a:avLst/>
          </a:prstGeom>
        </p:spPr>
      </p:pic>
      <p:pic>
        <p:nvPicPr>
          <p:cNvPr id="27" name="rt_hollow_sml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45" y="1016785"/>
            <a:ext cx="438156" cy="438156"/>
          </a:xfrm>
          <a:prstGeom prst="rect">
            <a:avLst/>
          </a:prstGeom>
        </p:spPr>
      </p:pic>
      <p:pic>
        <p:nvPicPr>
          <p:cNvPr id="28" name="lft_sml_hollow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" y="781048"/>
            <a:ext cx="433389" cy="433389"/>
          </a:xfrm>
          <a:prstGeom prst="rect">
            <a:avLst/>
          </a:prstGeom>
        </p:spPr>
      </p:pic>
      <p:pic>
        <p:nvPicPr>
          <p:cNvPr id="29" name="rt_lg_hollow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77" y="1350172"/>
            <a:ext cx="1264442" cy="1264442"/>
          </a:xfrm>
          <a:prstGeom prst="rect">
            <a:avLst/>
          </a:prstGeom>
        </p:spPr>
      </p:pic>
      <p:pic>
        <p:nvPicPr>
          <p:cNvPr id="30" name="rt_sml_hollow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067" y="1712116"/>
            <a:ext cx="171451" cy="171451"/>
          </a:xfrm>
          <a:prstGeom prst="rect">
            <a:avLst/>
          </a:prstGeom>
        </p:spPr>
      </p:pic>
      <p:pic>
        <p:nvPicPr>
          <p:cNvPr id="32" name="lg_top_bar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subtitle"/>
          <p:cNvSpPr txBox="1">
            <a:spLocks/>
          </p:cNvSpPr>
          <p:nvPr userDrawn="1"/>
        </p:nvSpPr>
        <p:spPr>
          <a:xfrm>
            <a:off x="990600" y="838200"/>
            <a:ext cx="716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Click to edit Master text styles</a:t>
            </a:r>
            <a:b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Second level</a:t>
            </a:r>
            <a:b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Third level</a:t>
            </a:r>
            <a:b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Fourth level</a:t>
            </a:r>
            <a:b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Fifth level</a:t>
            </a:r>
            <a:endParaRPr 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990600" y="76200"/>
            <a:ext cx="7162800" cy="533400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533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Stat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_mai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pic>
        <p:nvPicPr>
          <p:cNvPr id="6" name="clear_whit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bubble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"/>
          <p:cNvSpPr>
            <a:spLocks noGrp="1"/>
          </p:cNvSpPr>
          <p:nvPr>
            <p:ph type="title"/>
          </p:nvPr>
        </p:nvSpPr>
        <p:spPr>
          <a:xfrm>
            <a:off x="990600" y="655637"/>
            <a:ext cx="7162800" cy="639763"/>
          </a:xfrm>
        </p:spPr>
        <p:txBody>
          <a:bodyPr/>
          <a:lstStyle>
            <a:lvl1pPr>
              <a:defRPr sz="2400">
                <a:ln w="9525"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Segoe UI Symbol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990600" y="1447800"/>
            <a:ext cx="7162800" cy="4876800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32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part Disp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295400" y="457200"/>
            <a:ext cx="6705600" cy="914400"/>
          </a:xfrm>
          <a:effectLst/>
        </p:spPr>
        <p:txBody>
          <a:bodyPr anchor="b" anchorCtr="0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472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685800" y="228600"/>
            <a:ext cx="7772400" cy="8905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1362075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433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nimated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networking_connection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6000" contrast="4000"/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pic>
        <p:nvPicPr>
          <p:cNvPr id="15" name="white_b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44312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2855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95F2BCFA-5FB6-4169-81E2-C4FA018CBEBC}" type="slidenum">
              <a:rPr lang="en-US" smtClean="0"/>
              <a:t>‹#›</a:t>
            </a:fld>
            <a:endParaRPr lang="en-US"/>
          </a:p>
        </p:txBody>
      </p:sp>
      <p:pic>
        <p:nvPicPr>
          <p:cNvPr id="16" name="rt_up_corner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50" y="-1123950"/>
            <a:ext cx="1990725" cy="1990725"/>
          </a:xfrm>
          <a:prstGeom prst="rect">
            <a:avLst/>
          </a:prstGeom>
        </p:spPr>
      </p:pic>
      <p:pic>
        <p:nvPicPr>
          <p:cNvPr id="17" name="rt_lg_solid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821" y="-9527"/>
            <a:ext cx="1304927" cy="1304927"/>
          </a:xfrm>
          <a:prstGeom prst="rect">
            <a:avLst/>
          </a:prstGeom>
        </p:spPr>
      </p:pic>
      <p:pic>
        <p:nvPicPr>
          <p:cNvPr id="19" name="lft_medium_dark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233364"/>
            <a:ext cx="728663" cy="728663"/>
          </a:xfrm>
          <a:prstGeom prst="rect">
            <a:avLst/>
          </a:prstGeom>
        </p:spPr>
      </p:pic>
      <p:pic>
        <p:nvPicPr>
          <p:cNvPr id="20" name="lft_lg_hollow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150" y="457200"/>
            <a:ext cx="1257300" cy="1262027"/>
          </a:xfrm>
          <a:prstGeom prst="rect">
            <a:avLst/>
          </a:prstGeom>
        </p:spPr>
      </p:pic>
      <p:pic>
        <p:nvPicPr>
          <p:cNvPr id="21" name="lft_upper_hollow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-666750"/>
            <a:ext cx="1300252" cy="1295400"/>
          </a:xfrm>
          <a:prstGeom prst="rect">
            <a:avLst/>
          </a:prstGeom>
        </p:spPr>
      </p:pic>
      <p:pic>
        <p:nvPicPr>
          <p:cNvPr id="22" name="lft_upper_solid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5" y="-1209675"/>
            <a:ext cx="1666875" cy="1674774"/>
          </a:xfrm>
          <a:prstGeom prst="rect">
            <a:avLst/>
          </a:prstGeom>
        </p:spPr>
      </p:pic>
      <p:pic>
        <p:nvPicPr>
          <p:cNvPr id="23" name="rt_hollow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258" y="857249"/>
            <a:ext cx="504829" cy="504829"/>
          </a:xfrm>
          <a:prstGeom prst="rect">
            <a:avLst/>
          </a:prstGeom>
        </p:spPr>
      </p:pic>
      <p:pic>
        <p:nvPicPr>
          <p:cNvPr id="24" name="mid_hollow_med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2" y="1595445"/>
            <a:ext cx="719138" cy="719138"/>
          </a:xfrm>
          <a:prstGeom prst="rect">
            <a:avLst/>
          </a:prstGeom>
        </p:spPr>
      </p:pic>
      <p:pic>
        <p:nvPicPr>
          <p:cNvPr id="25" name="rt_sml_dark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552" y="1293873"/>
            <a:ext cx="323854" cy="323854"/>
          </a:xfrm>
          <a:prstGeom prst="rect">
            <a:avLst/>
          </a:prstGeom>
        </p:spPr>
      </p:pic>
      <p:pic>
        <p:nvPicPr>
          <p:cNvPr id="29" name="rt_medium_solid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88" y="842963"/>
            <a:ext cx="728662" cy="728662"/>
          </a:xfrm>
          <a:prstGeom prst="rect">
            <a:avLst/>
          </a:prstGeom>
        </p:spPr>
      </p:pic>
      <p:pic>
        <p:nvPicPr>
          <p:cNvPr id="30" name="lft_medium_solid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6" y="1200156"/>
            <a:ext cx="714375" cy="714375"/>
          </a:xfrm>
          <a:prstGeom prst="rect">
            <a:avLst/>
          </a:prstGeom>
        </p:spPr>
      </p:pic>
      <p:pic>
        <p:nvPicPr>
          <p:cNvPr id="31" name="rt_medium_dark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138" y="1243017"/>
            <a:ext cx="719133" cy="719133"/>
          </a:xfrm>
          <a:prstGeom prst="rect">
            <a:avLst/>
          </a:prstGeom>
        </p:spPr>
      </p:pic>
      <p:pic>
        <p:nvPicPr>
          <p:cNvPr id="36" name="lft_medium_solid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3" y="995363"/>
            <a:ext cx="723900" cy="723900"/>
          </a:xfrm>
          <a:prstGeom prst="rect">
            <a:avLst/>
          </a:prstGeom>
        </p:spPr>
      </p:pic>
      <p:pic>
        <p:nvPicPr>
          <p:cNvPr id="37" name="rt_hollow_med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1809749"/>
            <a:ext cx="504821" cy="504821"/>
          </a:xfrm>
          <a:prstGeom prst="rect">
            <a:avLst/>
          </a:prstGeom>
        </p:spPr>
      </p:pic>
      <p:pic>
        <p:nvPicPr>
          <p:cNvPr id="38" name="rt_medium_solid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37" y="1976439"/>
            <a:ext cx="498307" cy="498307"/>
          </a:xfrm>
          <a:prstGeom prst="rect">
            <a:avLst/>
          </a:prstGeom>
        </p:spPr>
      </p:pic>
      <p:pic>
        <p:nvPicPr>
          <p:cNvPr id="39" name="lft_sml_dark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409" y="940591"/>
            <a:ext cx="176213" cy="176213"/>
          </a:xfrm>
          <a:prstGeom prst="rect">
            <a:avLst/>
          </a:prstGeom>
        </p:spPr>
      </p:pic>
      <p:pic>
        <p:nvPicPr>
          <p:cNvPr id="40" name="rt_sml_dark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62" y="914400"/>
            <a:ext cx="180975" cy="180975"/>
          </a:xfrm>
          <a:prstGeom prst="rect">
            <a:avLst/>
          </a:prstGeom>
        </p:spPr>
      </p:pic>
      <p:pic>
        <p:nvPicPr>
          <p:cNvPr id="41" name="lft_sml_dark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4" y="1633534"/>
            <a:ext cx="320964" cy="320964"/>
          </a:xfrm>
          <a:prstGeom prst="rect">
            <a:avLst/>
          </a:prstGeom>
        </p:spPr>
      </p:pic>
      <p:pic>
        <p:nvPicPr>
          <p:cNvPr id="42" name="lft_sml_solid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4" y="2000252"/>
            <a:ext cx="319088" cy="319088"/>
          </a:xfrm>
          <a:prstGeom prst="rect">
            <a:avLst/>
          </a:prstGeom>
        </p:spPr>
      </p:pic>
      <p:pic>
        <p:nvPicPr>
          <p:cNvPr id="43" name="rt_sml_solid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0" y="504723"/>
            <a:ext cx="300035" cy="300035"/>
          </a:xfrm>
          <a:prstGeom prst="rect">
            <a:avLst/>
          </a:prstGeom>
        </p:spPr>
      </p:pic>
      <p:pic>
        <p:nvPicPr>
          <p:cNvPr id="44" name="lft_sml_solid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94" y="945361"/>
            <a:ext cx="521493" cy="521493"/>
          </a:xfrm>
          <a:prstGeom prst="rect">
            <a:avLst/>
          </a:prstGeom>
        </p:spPr>
      </p:pic>
      <p:pic>
        <p:nvPicPr>
          <p:cNvPr id="45" name="left_sml_solid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36" y="714286"/>
            <a:ext cx="297652" cy="297652"/>
          </a:xfrm>
          <a:prstGeom prst="rect">
            <a:avLst/>
          </a:prstGeom>
        </p:spPr>
      </p:pic>
      <p:pic>
        <p:nvPicPr>
          <p:cNvPr id="46" name="rt_hollow_sml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45" y="1016785"/>
            <a:ext cx="438156" cy="438156"/>
          </a:xfrm>
          <a:prstGeom prst="rect">
            <a:avLst/>
          </a:prstGeom>
        </p:spPr>
      </p:pic>
      <p:pic>
        <p:nvPicPr>
          <p:cNvPr id="47" name="lft_sml_hollow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" y="781048"/>
            <a:ext cx="433389" cy="433389"/>
          </a:xfrm>
          <a:prstGeom prst="rect">
            <a:avLst/>
          </a:prstGeom>
        </p:spPr>
      </p:pic>
      <p:pic>
        <p:nvPicPr>
          <p:cNvPr id="48" name="rt_lg_hollow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77" y="1350172"/>
            <a:ext cx="1264442" cy="1264442"/>
          </a:xfrm>
          <a:prstGeom prst="rect">
            <a:avLst/>
          </a:prstGeom>
        </p:spPr>
      </p:pic>
      <p:pic>
        <p:nvPicPr>
          <p:cNvPr id="49" name="rt_sml_hollow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067" y="1712116"/>
            <a:ext cx="171451" cy="171451"/>
          </a:xfrm>
          <a:prstGeom prst="rect">
            <a:avLst/>
          </a:prstGeom>
        </p:spPr>
      </p:pic>
      <p:pic>
        <p:nvPicPr>
          <p:cNvPr id="51" name="lg_top_bar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990600" y="838200"/>
            <a:ext cx="7162800" cy="48768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BF22">
                  <a:lumMod val="20000"/>
                  <a:lumOff val="80000"/>
                </a:srgbClr>
              </a:buClr>
              <a:buSzPct val="70000"/>
              <a:buFont typeface="Arial" pitchFamily="34" charset="0"/>
              <a:buNone/>
              <a:tabLst/>
              <a:defRPr sz="1600" b="0">
                <a:solidFill>
                  <a:schemeClr val="tx2"/>
                </a:solidFill>
              </a:defRPr>
            </a:lvl1pPr>
            <a:lvl2pPr marL="4572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BF22">
                  <a:lumMod val="20000"/>
                  <a:lumOff val="80000"/>
                </a:srgbClr>
              </a:buClr>
              <a:buSzPct val="70000"/>
              <a:buFont typeface="Arial" pitchFamily="34" charset="0"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9144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BF22">
                  <a:lumMod val="20000"/>
                  <a:lumOff val="80000"/>
                </a:srgbClr>
              </a:buClr>
              <a:buSzPct val="70000"/>
              <a:buFont typeface="Arial" pitchFamily="34" charset="0"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3716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BF22">
                  <a:lumMod val="20000"/>
                  <a:lumOff val="80000"/>
                </a:srgbClr>
              </a:buClr>
              <a:buSzPct val="70000"/>
              <a:buFont typeface="Arial" pitchFamily="34" charset="0"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82880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BF22">
                  <a:lumMod val="20000"/>
                  <a:lumOff val="80000"/>
                </a:srgbClr>
              </a:buClr>
              <a:buSzPct val="70000"/>
              <a:buFont typeface="Arial" pitchFamily="34" charset="0"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BF22">
                  <a:lumMod val="20000"/>
                  <a:lumOff val="80000"/>
                </a:srgbClr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5374"/>
                </a:solidFill>
                <a:effectLst/>
                <a:uLnTx/>
                <a:uFillTx/>
                <a:latin typeface="+mn-lt"/>
                <a:ea typeface="+mn-ea"/>
                <a:cs typeface="Arial" pitchFamily="34" charset="0"/>
              </a:rPr>
              <a:t>Click to edit Master text styles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BF22">
                  <a:lumMod val="20000"/>
                  <a:lumOff val="80000"/>
                </a:srgbClr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5374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Segoe UI" pitchFamily="34" charset="0"/>
              </a:rPr>
              <a:t>Second level</a:t>
            </a: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BF22">
                  <a:lumMod val="20000"/>
                  <a:lumOff val="80000"/>
                </a:srgbClr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5374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Segoe UI" pitchFamily="34" charset="0"/>
              </a:rPr>
              <a:t>Third level</a:t>
            </a:r>
          </a:p>
          <a:p>
            <a:pPr marL="1371600" marR="0" lvl="3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BF22">
                  <a:lumMod val="20000"/>
                  <a:lumOff val="80000"/>
                </a:srgbClr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5374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Segoe UI" pitchFamily="34" charset="0"/>
              </a:rPr>
              <a:t>Fourth level</a:t>
            </a:r>
          </a:p>
          <a:p>
            <a:pPr marL="1828800" marR="0" lvl="4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DEBF22">
                  <a:lumMod val="20000"/>
                  <a:lumOff val="80000"/>
                </a:srgbClr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25374">
                    <a:lumMod val="75000"/>
                  </a:srgbClr>
                </a:solidFill>
                <a:effectLst/>
                <a:uLnTx/>
                <a:uFillTx/>
                <a:latin typeface="+mn-lt"/>
                <a:ea typeface="+mn-ea"/>
                <a:cs typeface="Segoe UI" pitchFamily="34" charset="0"/>
              </a:rPr>
              <a:t>Fifth level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125374">
                  <a:lumMod val="75000"/>
                </a:srgbClr>
              </a:solidFill>
              <a:effectLst/>
              <a:uLnTx/>
              <a:uFillTx/>
              <a:latin typeface="+mn-lt"/>
              <a:ea typeface="+mn-ea"/>
              <a:cs typeface="Segoe UI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990600" y="76201"/>
            <a:ext cx="7162800" cy="533399"/>
          </a:xfrm>
        </p:spPr>
        <p:txBody>
          <a:bodyPr anchor="b" anchorCtr="0"/>
          <a:lstStyle>
            <a:lvl1pPr algn="ctr">
              <a:defRPr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0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3" presetClass="entr" presetSubtype="16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1" repeatCount="indefinite" fill="remove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6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6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6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6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895600" y="2133600"/>
            <a:ext cx="60960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895600" y="838200"/>
            <a:ext cx="60960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895600" y="1485900"/>
            <a:ext cx="60960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895600" y="2781300"/>
            <a:ext cx="60960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895600" y="3429000"/>
            <a:ext cx="60960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6800" y="198437"/>
            <a:ext cx="8146200" cy="6397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895600" y="4076700"/>
            <a:ext cx="60960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1217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914400"/>
            <a:ext cx="3200400" cy="4648200"/>
          </a:xfrm>
        </p:spPr>
        <p:txBody>
          <a:bodyPr/>
          <a:lstStyle>
            <a:lvl1pPr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914400"/>
            <a:ext cx="3200400" cy="4648200"/>
          </a:xfrm>
        </p:spPr>
        <p:txBody>
          <a:bodyPr>
            <a:normAutofit/>
          </a:bodyPr>
          <a:lstStyle>
            <a:lvl1pPr algn="l">
              <a:defRPr sz="16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"/>
          <p:cNvSpPr>
            <a:spLocks noGrp="1"/>
          </p:cNvSpPr>
          <p:nvPr>
            <p:ph type="title"/>
          </p:nvPr>
        </p:nvSpPr>
        <p:spPr>
          <a:xfrm>
            <a:off x="2362200" y="-30163"/>
            <a:ext cx="4412400" cy="6397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29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bottom_pict"/>
          <p:cNvSpPr>
            <a:spLocks noGrp="1"/>
          </p:cNvSpPr>
          <p:nvPr>
            <p:ph sz="half" idx="14"/>
          </p:nvPr>
        </p:nvSpPr>
        <p:spPr>
          <a:xfrm>
            <a:off x="5715000" y="35814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econdlinetext"/>
          <p:cNvSpPr>
            <a:spLocks noGrp="1"/>
          </p:cNvSpPr>
          <p:nvPr>
            <p:ph type="body" sz="quarter" idx="13"/>
          </p:nvPr>
        </p:nvSpPr>
        <p:spPr>
          <a:xfrm>
            <a:off x="1066800" y="838200"/>
            <a:ext cx="4419600" cy="457200"/>
          </a:xfrm>
        </p:spPr>
        <p:txBody>
          <a:bodyPr>
            <a:normAutofit/>
          </a:bodyPr>
          <a:lstStyle>
            <a:lvl1pPr algn="l">
              <a:buFontTx/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90600" y="198437"/>
            <a:ext cx="7162800" cy="6397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op_pict"/>
          <p:cNvSpPr>
            <a:spLocks noGrp="1"/>
          </p:cNvSpPr>
          <p:nvPr>
            <p:ph sz="half" idx="1"/>
          </p:nvPr>
        </p:nvSpPr>
        <p:spPr>
          <a:xfrm>
            <a:off x="5715000" y="10668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op_main_text"/>
          <p:cNvSpPr>
            <a:spLocks noGrp="1"/>
          </p:cNvSpPr>
          <p:nvPr>
            <p:ph sz="half" idx="2" hasCustomPrompt="1"/>
          </p:nvPr>
        </p:nvSpPr>
        <p:spPr>
          <a:xfrm>
            <a:off x="1066800" y="1219200"/>
            <a:ext cx="4419600" cy="20574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Level 2</a:t>
            </a:r>
            <a:br>
              <a:rPr lang="en-US" dirty="0" smtClean="0"/>
            </a:br>
            <a:r>
              <a:rPr lang="en-US" dirty="0" smtClean="0"/>
              <a:t>Level 3</a:t>
            </a:r>
            <a:br>
              <a:rPr lang="en-US" dirty="0" smtClean="0"/>
            </a:br>
            <a:r>
              <a:rPr lang="en-US" dirty="0" smtClean="0"/>
              <a:t>Level 4</a:t>
            </a:r>
            <a:br>
              <a:rPr lang="en-US" dirty="0" smtClean="0"/>
            </a:br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14" name="bottom_main_text"/>
          <p:cNvSpPr>
            <a:spLocks noGrp="1"/>
          </p:cNvSpPr>
          <p:nvPr>
            <p:ph sz="half" idx="15" hasCustomPrompt="1"/>
          </p:nvPr>
        </p:nvSpPr>
        <p:spPr>
          <a:xfrm>
            <a:off x="1066800" y="3733800"/>
            <a:ext cx="4419600" cy="19812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Level 2</a:t>
            </a:r>
            <a:br>
              <a:rPr lang="en-US" dirty="0" smtClean="0"/>
            </a:br>
            <a:r>
              <a:rPr lang="en-US" dirty="0" smtClean="0"/>
              <a:t>Level 3</a:t>
            </a:r>
            <a:br>
              <a:rPr lang="en-US" dirty="0" smtClean="0"/>
            </a:br>
            <a:r>
              <a:rPr lang="en-US" dirty="0" smtClean="0"/>
              <a:t>Level 4</a:t>
            </a:r>
            <a:br>
              <a:rPr lang="en-US" dirty="0" smtClean="0"/>
            </a:br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15" name="secondlinetext"/>
          <p:cNvSpPr>
            <a:spLocks noGrp="1"/>
          </p:cNvSpPr>
          <p:nvPr>
            <p:ph type="body" sz="quarter" idx="16"/>
          </p:nvPr>
        </p:nvSpPr>
        <p:spPr>
          <a:xfrm>
            <a:off x="1066800" y="3276600"/>
            <a:ext cx="4419600" cy="381000"/>
          </a:xfrm>
        </p:spPr>
        <p:txBody>
          <a:bodyPr>
            <a:noAutofit/>
          </a:bodyPr>
          <a:lstStyle>
            <a:lvl1pPr algn="l">
              <a:buFontTx/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3076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387"/>
            <a:ext cx="25146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352800" y="2465387"/>
            <a:ext cx="24384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791200" y="2465387"/>
            <a:ext cx="25146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914400" y="731837"/>
            <a:ext cx="2362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390900" y="731837"/>
            <a:ext cx="2362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867400" y="731837"/>
            <a:ext cx="2362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533400" y="198437"/>
            <a:ext cx="8229600" cy="6397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15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219200"/>
            <a:ext cx="3657600" cy="40687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4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1" y="1219200"/>
            <a:ext cx="3657600" cy="4068763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14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066800" y="198437"/>
            <a:ext cx="7010400" cy="6397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838200" y="838201"/>
            <a:ext cx="3657600" cy="381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495800" y="838200"/>
            <a:ext cx="3657600" cy="381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1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78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4050" y="1066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066800"/>
            <a:ext cx="2362200" cy="4373563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33400" y="198437"/>
            <a:ext cx="8229600" cy="6397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76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048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4376737"/>
            <a:ext cx="8991600" cy="804863"/>
          </a:xfrm>
        </p:spPr>
        <p:txBody>
          <a:bodyPr>
            <a:normAutofit/>
          </a:bodyPr>
          <a:lstStyle>
            <a:lvl1pPr marL="0" indent="0" algn="ctr">
              <a:lnSpc>
                <a:spcPts val="14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533400" y="198437"/>
            <a:ext cx="8229600" cy="6397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32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8800" y="1524000"/>
            <a:ext cx="3048000" cy="3505200"/>
          </a:xfr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0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tatic_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_mai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pic>
        <p:nvPicPr>
          <p:cNvPr id="17" name="rt_up_corne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50" y="-1123950"/>
            <a:ext cx="1990725" cy="1990725"/>
          </a:xfrm>
          <a:prstGeom prst="rect">
            <a:avLst/>
          </a:prstGeom>
        </p:spPr>
      </p:pic>
      <p:pic>
        <p:nvPicPr>
          <p:cNvPr id="18" name="rt_lg_solid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821" y="-9527"/>
            <a:ext cx="1304927" cy="1304927"/>
          </a:xfrm>
          <a:prstGeom prst="rect">
            <a:avLst/>
          </a:prstGeom>
        </p:spPr>
      </p:pic>
      <p:pic>
        <p:nvPicPr>
          <p:cNvPr id="19" name="lft_medium_dark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233364"/>
            <a:ext cx="728663" cy="728663"/>
          </a:xfrm>
          <a:prstGeom prst="rect">
            <a:avLst/>
          </a:prstGeom>
        </p:spPr>
      </p:pic>
      <p:pic>
        <p:nvPicPr>
          <p:cNvPr id="20" name="lft_lg_hollow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150" y="457200"/>
            <a:ext cx="1257300" cy="1262027"/>
          </a:xfrm>
          <a:prstGeom prst="rect">
            <a:avLst/>
          </a:prstGeom>
        </p:spPr>
      </p:pic>
      <p:pic>
        <p:nvPicPr>
          <p:cNvPr id="21" name="lft_upper_hollow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-666750"/>
            <a:ext cx="1300252" cy="1295400"/>
          </a:xfrm>
          <a:prstGeom prst="rect">
            <a:avLst/>
          </a:prstGeom>
        </p:spPr>
      </p:pic>
      <p:pic>
        <p:nvPicPr>
          <p:cNvPr id="22" name="lft_upper_solid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5" y="-1209675"/>
            <a:ext cx="1666875" cy="1674774"/>
          </a:xfrm>
          <a:prstGeom prst="rect">
            <a:avLst/>
          </a:prstGeom>
        </p:spPr>
      </p:pic>
      <p:pic>
        <p:nvPicPr>
          <p:cNvPr id="23" name="rt_hollow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258" y="857249"/>
            <a:ext cx="504829" cy="504829"/>
          </a:xfrm>
          <a:prstGeom prst="rect">
            <a:avLst/>
          </a:prstGeom>
        </p:spPr>
      </p:pic>
      <p:pic>
        <p:nvPicPr>
          <p:cNvPr id="24" name="mid_hollow_med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2" y="1595445"/>
            <a:ext cx="719138" cy="719138"/>
          </a:xfrm>
          <a:prstGeom prst="rect">
            <a:avLst/>
          </a:prstGeom>
        </p:spPr>
      </p:pic>
      <p:pic>
        <p:nvPicPr>
          <p:cNvPr id="25" name="rt_sml_dark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552" y="1293873"/>
            <a:ext cx="323854" cy="323854"/>
          </a:xfrm>
          <a:prstGeom prst="rect">
            <a:avLst/>
          </a:prstGeom>
        </p:spPr>
      </p:pic>
      <p:pic>
        <p:nvPicPr>
          <p:cNvPr id="26" name="rt_medium_solid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88" y="842963"/>
            <a:ext cx="728662" cy="728662"/>
          </a:xfrm>
          <a:prstGeom prst="rect">
            <a:avLst/>
          </a:prstGeom>
        </p:spPr>
      </p:pic>
      <p:pic>
        <p:nvPicPr>
          <p:cNvPr id="27" name="lft_medium_solid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6" y="1200156"/>
            <a:ext cx="714375" cy="714375"/>
          </a:xfrm>
          <a:prstGeom prst="rect">
            <a:avLst/>
          </a:prstGeom>
        </p:spPr>
      </p:pic>
      <p:pic>
        <p:nvPicPr>
          <p:cNvPr id="29" name="rt_medium_dark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138" y="1243017"/>
            <a:ext cx="719133" cy="719133"/>
          </a:xfrm>
          <a:prstGeom prst="rect">
            <a:avLst/>
          </a:prstGeom>
        </p:spPr>
      </p:pic>
      <p:pic>
        <p:nvPicPr>
          <p:cNvPr id="31" name="lft_medium_solid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3" y="995363"/>
            <a:ext cx="723900" cy="723900"/>
          </a:xfrm>
          <a:prstGeom prst="rect">
            <a:avLst/>
          </a:prstGeom>
        </p:spPr>
      </p:pic>
      <p:pic>
        <p:nvPicPr>
          <p:cNvPr id="35" name="rt_hollow_med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1809749"/>
            <a:ext cx="504821" cy="504821"/>
          </a:xfrm>
          <a:prstGeom prst="rect">
            <a:avLst/>
          </a:prstGeom>
        </p:spPr>
      </p:pic>
      <p:pic>
        <p:nvPicPr>
          <p:cNvPr id="43" name="rt_medium_solid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37" y="1976439"/>
            <a:ext cx="498307" cy="498307"/>
          </a:xfrm>
          <a:prstGeom prst="rect">
            <a:avLst/>
          </a:prstGeom>
        </p:spPr>
      </p:pic>
      <p:pic>
        <p:nvPicPr>
          <p:cNvPr id="44" name="lft_sml_dark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409" y="940591"/>
            <a:ext cx="176213" cy="176213"/>
          </a:xfrm>
          <a:prstGeom prst="rect">
            <a:avLst/>
          </a:prstGeom>
        </p:spPr>
      </p:pic>
      <p:pic>
        <p:nvPicPr>
          <p:cNvPr id="45" name="rt_sml_dark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62" y="914400"/>
            <a:ext cx="180975" cy="180975"/>
          </a:xfrm>
          <a:prstGeom prst="rect">
            <a:avLst/>
          </a:prstGeom>
        </p:spPr>
      </p:pic>
      <p:pic>
        <p:nvPicPr>
          <p:cNvPr id="46" name="lft_sml_dark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4" y="1633534"/>
            <a:ext cx="320964" cy="320964"/>
          </a:xfrm>
          <a:prstGeom prst="rect">
            <a:avLst/>
          </a:prstGeom>
        </p:spPr>
      </p:pic>
      <p:pic>
        <p:nvPicPr>
          <p:cNvPr id="47" name="lft_sml_solid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4" y="2000252"/>
            <a:ext cx="319088" cy="319088"/>
          </a:xfrm>
          <a:prstGeom prst="rect">
            <a:avLst/>
          </a:prstGeom>
        </p:spPr>
      </p:pic>
      <p:pic>
        <p:nvPicPr>
          <p:cNvPr id="48" name="rt_sml_solid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0" y="504723"/>
            <a:ext cx="300035" cy="300035"/>
          </a:xfrm>
          <a:prstGeom prst="rect">
            <a:avLst/>
          </a:prstGeom>
        </p:spPr>
      </p:pic>
      <p:pic>
        <p:nvPicPr>
          <p:cNvPr id="49" name="lft_sml_solid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94" y="945361"/>
            <a:ext cx="521493" cy="521493"/>
          </a:xfrm>
          <a:prstGeom prst="rect">
            <a:avLst/>
          </a:prstGeom>
        </p:spPr>
      </p:pic>
      <p:pic>
        <p:nvPicPr>
          <p:cNvPr id="50" name="left_sml_solid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36" y="714286"/>
            <a:ext cx="297652" cy="297652"/>
          </a:xfrm>
          <a:prstGeom prst="rect">
            <a:avLst/>
          </a:prstGeom>
        </p:spPr>
      </p:pic>
      <p:pic>
        <p:nvPicPr>
          <p:cNvPr id="51" name="rt_hollow_sml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45" y="1016785"/>
            <a:ext cx="438156" cy="438156"/>
          </a:xfrm>
          <a:prstGeom prst="rect">
            <a:avLst/>
          </a:prstGeom>
        </p:spPr>
      </p:pic>
      <p:pic>
        <p:nvPicPr>
          <p:cNvPr id="52" name="lft_sml_hollow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" y="781048"/>
            <a:ext cx="433389" cy="433389"/>
          </a:xfrm>
          <a:prstGeom prst="rect">
            <a:avLst/>
          </a:prstGeom>
        </p:spPr>
      </p:pic>
      <p:pic>
        <p:nvPicPr>
          <p:cNvPr id="53" name="rt_lg_hollow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77" y="1350172"/>
            <a:ext cx="1264442" cy="1264442"/>
          </a:xfrm>
          <a:prstGeom prst="rect">
            <a:avLst/>
          </a:prstGeom>
        </p:spPr>
      </p:pic>
      <p:pic>
        <p:nvPicPr>
          <p:cNvPr id="54" name="rt_sml_hollow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067" y="1712116"/>
            <a:ext cx="171451" cy="171451"/>
          </a:xfrm>
          <a:prstGeom prst="rect">
            <a:avLst/>
          </a:prstGeom>
        </p:spPr>
      </p:pic>
      <p:pic>
        <p:nvPicPr>
          <p:cNvPr id="16" name="main_tab_top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1" name="Title"/>
          <p:cNvSpPr txBox="1">
            <a:spLocks/>
          </p:cNvSpPr>
          <p:nvPr userDrawn="1"/>
        </p:nvSpPr>
        <p:spPr>
          <a:xfrm>
            <a:off x="1066800" y="0"/>
            <a:ext cx="7010400" cy="1219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600" b="1" kern="1200" baseline="0">
                <a:solidFill>
                  <a:schemeClr val="bg1"/>
                </a:solidFill>
                <a:latin typeface="+mj-lt"/>
                <a:ea typeface="+mj-ea"/>
                <a:cs typeface="Segoe UI" pitchFamily="34" charset="0"/>
              </a:defRPr>
            </a:lvl1pPr>
          </a:lstStyle>
          <a:p>
            <a:r>
              <a:rPr lang="en-US" sz="4000" dirty="0" smtClean="0">
                <a:latin typeface="Arial" pitchFamily="34" charset="0"/>
                <a:cs typeface="Arial" pitchFamily="34" charset="0"/>
              </a:rPr>
              <a:t>Click to edit Master title style</a:t>
            </a:r>
            <a:endParaRPr lang="en-US" sz="4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subtitle"/>
          <p:cNvSpPr>
            <a:spLocks noGrp="1"/>
          </p:cNvSpPr>
          <p:nvPr>
            <p:ph type="subTitle" idx="1"/>
          </p:nvPr>
        </p:nvSpPr>
        <p:spPr>
          <a:xfrm>
            <a:off x="1066800" y="990600"/>
            <a:ext cx="7010400" cy="8001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93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7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lternate Stat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networking_connection.mo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6000" contrast="4000"/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  <a:ln>
            <a:noFill/>
          </a:ln>
        </p:spPr>
      </p:pic>
      <p:pic>
        <p:nvPicPr>
          <p:cNvPr id="6" name="clear_whit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bubbles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95F2BCFA-5FB6-4169-81E2-C4FA018CBEB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itle"/>
          <p:cNvSpPr>
            <a:spLocks noGrp="1"/>
          </p:cNvSpPr>
          <p:nvPr>
            <p:ph type="title"/>
          </p:nvPr>
        </p:nvSpPr>
        <p:spPr>
          <a:xfrm>
            <a:off x="990600" y="655637"/>
            <a:ext cx="7162800" cy="639763"/>
          </a:xfrm>
        </p:spPr>
        <p:txBody>
          <a:bodyPr/>
          <a:lstStyle>
            <a:lvl1pPr>
              <a:defRPr sz="2400">
                <a:ln w="9525"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Segoe UI Symbol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990600" y="1447800"/>
            <a:ext cx="7162800" cy="4876800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3" repeatCount="indefinite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16" grpId="0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tic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mai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pic>
        <p:nvPicPr>
          <p:cNvPr id="4" name="rt_up_corner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850" y="-1123950"/>
            <a:ext cx="1990725" cy="1990725"/>
          </a:xfrm>
          <a:prstGeom prst="rect">
            <a:avLst/>
          </a:prstGeom>
        </p:spPr>
      </p:pic>
      <p:pic>
        <p:nvPicPr>
          <p:cNvPr id="5" name="rt_lg_solid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821" y="-9527"/>
            <a:ext cx="1304927" cy="1304927"/>
          </a:xfrm>
          <a:prstGeom prst="rect">
            <a:avLst/>
          </a:prstGeom>
        </p:spPr>
      </p:pic>
      <p:pic>
        <p:nvPicPr>
          <p:cNvPr id="6" name="lft_medium_dark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5" y="233364"/>
            <a:ext cx="728663" cy="728663"/>
          </a:xfrm>
          <a:prstGeom prst="rect">
            <a:avLst/>
          </a:prstGeom>
        </p:spPr>
      </p:pic>
      <p:pic>
        <p:nvPicPr>
          <p:cNvPr id="7" name="lft_lg_hollow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8150" y="457200"/>
            <a:ext cx="1257300" cy="1262027"/>
          </a:xfrm>
          <a:prstGeom prst="rect">
            <a:avLst/>
          </a:prstGeom>
        </p:spPr>
      </p:pic>
      <p:pic>
        <p:nvPicPr>
          <p:cNvPr id="8" name="lft_upper_hollow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5" y="-666750"/>
            <a:ext cx="1300252" cy="1295400"/>
          </a:xfrm>
          <a:prstGeom prst="rect">
            <a:avLst/>
          </a:prstGeom>
        </p:spPr>
      </p:pic>
      <p:pic>
        <p:nvPicPr>
          <p:cNvPr id="9" name="lft_upper_solid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5" y="-1209675"/>
            <a:ext cx="1666875" cy="1674774"/>
          </a:xfrm>
          <a:prstGeom prst="rect">
            <a:avLst/>
          </a:prstGeom>
        </p:spPr>
      </p:pic>
      <p:pic>
        <p:nvPicPr>
          <p:cNvPr id="10" name="rt_hollow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258" y="857249"/>
            <a:ext cx="504829" cy="504829"/>
          </a:xfrm>
          <a:prstGeom prst="rect">
            <a:avLst/>
          </a:prstGeom>
        </p:spPr>
      </p:pic>
      <p:pic>
        <p:nvPicPr>
          <p:cNvPr id="11" name="mid_hollow_med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852" y="1595445"/>
            <a:ext cx="719138" cy="719138"/>
          </a:xfrm>
          <a:prstGeom prst="rect">
            <a:avLst/>
          </a:prstGeom>
        </p:spPr>
      </p:pic>
      <p:pic>
        <p:nvPicPr>
          <p:cNvPr id="12" name="rt_sml_dark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552" y="1293873"/>
            <a:ext cx="323854" cy="323854"/>
          </a:xfrm>
          <a:prstGeom prst="rect">
            <a:avLst/>
          </a:prstGeom>
        </p:spPr>
      </p:pic>
      <p:pic>
        <p:nvPicPr>
          <p:cNvPr id="13" name="rt_medium_solid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588" y="842963"/>
            <a:ext cx="728662" cy="728662"/>
          </a:xfrm>
          <a:prstGeom prst="rect">
            <a:avLst/>
          </a:prstGeom>
        </p:spPr>
      </p:pic>
      <p:pic>
        <p:nvPicPr>
          <p:cNvPr id="14" name="lft_medium_solid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326" y="1200156"/>
            <a:ext cx="714375" cy="714375"/>
          </a:xfrm>
          <a:prstGeom prst="rect">
            <a:avLst/>
          </a:prstGeom>
        </p:spPr>
      </p:pic>
      <p:pic>
        <p:nvPicPr>
          <p:cNvPr id="15" name="rt_medium_dark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138" y="1243017"/>
            <a:ext cx="719133" cy="719133"/>
          </a:xfrm>
          <a:prstGeom prst="rect">
            <a:avLst/>
          </a:prstGeom>
        </p:spPr>
      </p:pic>
      <p:pic>
        <p:nvPicPr>
          <p:cNvPr id="16" name="lft_medium_solid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33" y="995363"/>
            <a:ext cx="723900" cy="723900"/>
          </a:xfrm>
          <a:prstGeom prst="rect">
            <a:avLst/>
          </a:prstGeom>
        </p:spPr>
      </p:pic>
      <p:pic>
        <p:nvPicPr>
          <p:cNvPr id="18" name="rt_hollow_med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1809749"/>
            <a:ext cx="504821" cy="504821"/>
          </a:xfrm>
          <a:prstGeom prst="rect">
            <a:avLst/>
          </a:prstGeom>
        </p:spPr>
      </p:pic>
      <p:pic>
        <p:nvPicPr>
          <p:cNvPr id="19" name="rt_medium_solid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6037" y="1976439"/>
            <a:ext cx="498307" cy="498307"/>
          </a:xfrm>
          <a:prstGeom prst="rect">
            <a:avLst/>
          </a:prstGeom>
        </p:spPr>
      </p:pic>
      <p:pic>
        <p:nvPicPr>
          <p:cNvPr id="20" name="lft_sml_dark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8409" y="940591"/>
            <a:ext cx="176213" cy="176213"/>
          </a:xfrm>
          <a:prstGeom prst="rect">
            <a:avLst/>
          </a:prstGeom>
        </p:spPr>
      </p:pic>
      <p:pic>
        <p:nvPicPr>
          <p:cNvPr id="21" name="rt_sml_dark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62" y="914400"/>
            <a:ext cx="180975" cy="180975"/>
          </a:xfrm>
          <a:prstGeom prst="rect">
            <a:avLst/>
          </a:prstGeom>
        </p:spPr>
      </p:pic>
      <p:pic>
        <p:nvPicPr>
          <p:cNvPr id="22" name="lft_sml_dark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4" y="1633534"/>
            <a:ext cx="320964" cy="320964"/>
          </a:xfrm>
          <a:prstGeom prst="rect">
            <a:avLst/>
          </a:prstGeom>
        </p:spPr>
      </p:pic>
      <p:pic>
        <p:nvPicPr>
          <p:cNvPr id="23" name="lft_sml_solid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874" y="2000252"/>
            <a:ext cx="319088" cy="319088"/>
          </a:xfrm>
          <a:prstGeom prst="rect">
            <a:avLst/>
          </a:prstGeom>
        </p:spPr>
      </p:pic>
      <p:pic>
        <p:nvPicPr>
          <p:cNvPr id="24" name="rt_sml_solid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90" y="504723"/>
            <a:ext cx="300035" cy="300035"/>
          </a:xfrm>
          <a:prstGeom prst="rect">
            <a:avLst/>
          </a:prstGeom>
        </p:spPr>
      </p:pic>
      <p:pic>
        <p:nvPicPr>
          <p:cNvPr id="25" name="lft_sml_solid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094" y="945361"/>
            <a:ext cx="521493" cy="521493"/>
          </a:xfrm>
          <a:prstGeom prst="rect">
            <a:avLst/>
          </a:prstGeom>
        </p:spPr>
      </p:pic>
      <p:pic>
        <p:nvPicPr>
          <p:cNvPr id="26" name="left_sml_solid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636" y="714286"/>
            <a:ext cx="297652" cy="297652"/>
          </a:xfrm>
          <a:prstGeom prst="rect">
            <a:avLst/>
          </a:prstGeom>
        </p:spPr>
      </p:pic>
      <p:pic>
        <p:nvPicPr>
          <p:cNvPr id="27" name="rt_hollow_sml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45" y="1016785"/>
            <a:ext cx="438156" cy="438156"/>
          </a:xfrm>
          <a:prstGeom prst="rect">
            <a:avLst/>
          </a:prstGeom>
        </p:spPr>
      </p:pic>
      <p:pic>
        <p:nvPicPr>
          <p:cNvPr id="28" name="lft_sml_hollow"/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2" y="781048"/>
            <a:ext cx="433389" cy="433389"/>
          </a:xfrm>
          <a:prstGeom prst="rect">
            <a:avLst/>
          </a:prstGeom>
        </p:spPr>
      </p:pic>
      <p:pic>
        <p:nvPicPr>
          <p:cNvPr id="29" name="rt_lg_hollow"/>
          <p:cNvPicPr>
            <a:picLocks noChangeAspect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277" y="1350172"/>
            <a:ext cx="1264442" cy="1264442"/>
          </a:xfrm>
          <a:prstGeom prst="rect">
            <a:avLst/>
          </a:prstGeom>
        </p:spPr>
      </p:pic>
      <p:pic>
        <p:nvPicPr>
          <p:cNvPr id="30" name="rt_sml_hollow"/>
          <p:cNvPicPr>
            <a:picLocks noChangeAspect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067" y="1712116"/>
            <a:ext cx="171451" cy="171451"/>
          </a:xfrm>
          <a:prstGeom prst="rect">
            <a:avLst/>
          </a:prstGeom>
        </p:spPr>
      </p:pic>
      <p:pic>
        <p:nvPicPr>
          <p:cNvPr id="32" name="lg_top_bar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subtitle"/>
          <p:cNvSpPr txBox="1">
            <a:spLocks/>
          </p:cNvSpPr>
          <p:nvPr userDrawn="1"/>
        </p:nvSpPr>
        <p:spPr>
          <a:xfrm>
            <a:off x="990600" y="838200"/>
            <a:ext cx="71628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2000" kern="1200"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4572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2pPr>
            <a:lvl3pPr marL="9144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3pPr>
            <a:lvl4pPr marL="13716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4pPr>
            <a:lvl5pPr marL="1828800" indent="0" algn="ctr" defTabSz="914400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1">
                  <a:lumMod val="20000"/>
                  <a:lumOff val="80000"/>
                </a:schemeClr>
              </a:buClr>
              <a:buSzPct val="70000"/>
              <a:buFont typeface="Arial" pitchFamily="34" charset="0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Segoe UI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Click to edit Master text styles</a:t>
            </a:r>
            <a:b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Second level</a:t>
            </a:r>
            <a:b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Third level</a:t>
            </a:r>
            <a:b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Fourth level</a:t>
            </a:r>
            <a:b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Fifth level</a:t>
            </a:r>
            <a:endParaRPr lang="en-US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990600" y="76200"/>
            <a:ext cx="7162800" cy="533400"/>
          </a:xfrm>
        </p:spPr>
        <p:txBody>
          <a:bodyPr anchor="b" anchorCtr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533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Stat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_mai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pic>
        <p:nvPicPr>
          <p:cNvPr id="6" name="clear_whit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bubble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"/>
          <p:cNvSpPr>
            <a:spLocks noGrp="1"/>
          </p:cNvSpPr>
          <p:nvPr>
            <p:ph type="title"/>
          </p:nvPr>
        </p:nvSpPr>
        <p:spPr>
          <a:xfrm>
            <a:off x="990600" y="655637"/>
            <a:ext cx="7162800" cy="639763"/>
          </a:xfrm>
        </p:spPr>
        <p:txBody>
          <a:bodyPr/>
          <a:lstStyle>
            <a:lvl1pPr>
              <a:defRPr sz="2400">
                <a:ln w="9525"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Segoe UI Symbol" pitchFamily="34" charset="0"/>
                <a:cs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990600" y="1447800"/>
            <a:ext cx="7162800" cy="4876800"/>
          </a:xfrm>
        </p:spPr>
        <p:txBody>
          <a:bodyPr>
            <a:normAutofit/>
          </a:bodyPr>
          <a:lstStyle>
            <a:lvl1pPr marL="0" indent="0" algn="l">
              <a:buNone/>
              <a:defRPr sz="16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326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6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part Disp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295400" y="457200"/>
            <a:ext cx="6705600" cy="914400"/>
          </a:xfrm>
          <a:effectLst/>
        </p:spPr>
        <p:txBody>
          <a:bodyPr anchor="b" anchorCtr="0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472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685800" y="228600"/>
            <a:ext cx="7772400" cy="8905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1362075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433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895600" y="2133600"/>
            <a:ext cx="60960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895600" y="838200"/>
            <a:ext cx="60960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895600" y="1485900"/>
            <a:ext cx="60960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895600" y="2781300"/>
            <a:ext cx="60960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895600" y="3429000"/>
            <a:ext cx="60960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6800" y="198437"/>
            <a:ext cx="8146200" cy="6397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895600" y="4076700"/>
            <a:ext cx="60960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1217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914400"/>
            <a:ext cx="3200400" cy="4648200"/>
          </a:xfrm>
        </p:spPr>
        <p:txBody>
          <a:bodyPr/>
          <a:lstStyle>
            <a:lvl1pPr>
              <a:defRPr sz="16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914400"/>
            <a:ext cx="3200400" cy="4648200"/>
          </a:xfrm>
        </p:spPr>
        <p:txBody>
          <a:bodyPr>
            <a:normAutofit/>
          </a:bodyPr>
          <a:lstStyle>
            <a:lvl1pPr algn="l">
              <a:defRPr sz="16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"/>
          <p:cNvSpPr>
            <a:spLocks noGrp="1"/>
          </p:cNvSpPr>
          <p:nvPr>
            <p:ph type="title"/>
          </p:nvPr>
        </p:nvSpPr>
        <p:spPr>
          <a:xfrm>
            <a:off x="2362200" y="-30163"/>
            <a:ext cx="4412400" cy="6397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329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bottom_pict"/>
          <p:cNvSpPr>
            <a:spLocks noGrp="1"/>
          </p:cNvSpPr>
          <p:nvPr>
            <p:ph sz="half" idx="14"/>
          </p:nvPr>
        </p:nvSpPr>
        <p:spPr>
          <a:xfrm>
            <a:off x="5715000" y="35814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econdlinetext"/>
          <p:cNvSpPr>
            <a:spLocks noGrp="1"/>
          </p:cNvSpPr>
          <p:nvPr>
            <p:ph type="body" sz="quarter" idx="13"/>
          </p:nvPr>
        </p:nvSpPr>
        <p:spPr>
          <a:xfrm>
            <a:off x="1066800" y="838200"/>
            <a:ext cx="4419600" cy="457200"/>
          </a:xfrm>
        </p:spPr>
        <p:txBody>
          <a:bodyPr>
            <a:normAutofit/>
          </a:bodyPr>
          <a:lstStyle>
            <a:lvl1pPr algn="l">
              <a:buFontTx/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90600" y="198437"/>
            <a:ext cx="7162800" cy="6397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op_pict"/>
          <p:cNvSpPr>
            <a:spLocks noGrp="1"/>
          </p:cNvSpPr>
          <p:nvPr>
            <p:ph sz="half" idx="1"/>
          </p:nvPr>
        </p:nvSpPr>
        <p:spPr>
          <a:xfrm>
            <a:off x="5715000" y="10668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op_main_text"/>
          <p:cNvSpPr>
            <a:spLocks noGrp="1"/>
          </p:cNvSpPr>
          <p:nvPr>
            <p:ph sz="half" idx="2" hasCustomPrompt="1"/>
          </p:nvPr>
        </p:nvSpPr>
        <p:spPr>
          <a:xfrm>
            <a:off x="1066800" y="1219200"/>
            <a:ext cx="4419600" cy="20574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Level 2</a:t>
            </a:r>
            <a:br>
              <a:rPr lang="en-US" dirty="0" smtClean="0"/>
            </a:br>
            <a:r>
              <a:rPr lang="en-US" dirty="0" smtClean="0"/>
              <a:t>Level 3</a:t>
            </a:r>
            <a:br>
              <a:rPr lang="en-US" dirty="0" smtClean="0"/>
            </a:br>
            <a:r>
              <a:rPr lang="en-US" dirty="0" smtClean="0"/>
              <a:t>Level 4</a:t>
            </a:r>
            <a:br>
              <a:rPr lang="en-US" dirty="0" smtClean="0"/>
            </a:br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14" name="bottom_main_text"/>
          <p:cNvSpPr>
            <a:spLocks noGrp="1"/>
          </p:cNvSpPr>
          <p:nvPr>
            <p:ph sz="half" idx="15" hasCustomPrompt="1"/>
          </p:nvPr>
        </p:nvSpPr>
        <p:spPr>
          <a:xfrm>
            <a:off x="1066800" y="3733800"/>
            <a:ext cx="4419600" cy="19812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Level 2</a:t>
            </a:r>
            <a:br>
              <a:rPr lang="en-US" dirty="0" smtClean="0"/>
            </a:br>
            <a:r>
              <a:rPr lang="en-US" dirty="0" smtClean="0"/>
              <a:t>Level 3</a:t>
            </a:r>
            <a:br>
              <a:rPr lang="en-US" dirty="0" smtClean="0"/>
            </a:br>
            <a:r>
              <a:rPr lang="en-US" dirty="0" smtClean="0"/>
              <a:t>Level 4</a:t>
            </a:r>
            <a:br>
              <a:rPr lang="en-US" dirty="0" smtClean="0"/>
            </a:br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15" name="secondlinetext"/>
          <p:cNvSpPr>
            <a:spLocks noGrp="1"/>
          </p:cNvSpPr>
          <p:nvPr>
            <p:ph type="body" sz="quarter" idx="16"/>
          </p:nvPr>
        </p:nvSpPr>
        <p:spPr>
          <a:xfrm>
            <a:off x="1066800" y="3276600"/>
            <a:ext cx="4419600" cy="381000"/>
          </a:xfrm>
        </p:spPr>
        <p:txBody>
          <a:bodyPr>
            <a:noAutofit/>
          </a:bodyPr>
          <a:lstStyle>
            <a:lvl1pPr algn="l">
              <a:buFontTx/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23076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387"/>
            <a:ext cx="25146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352800" y="2465387"/>
            <a:ext cx="24384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791200" y="2465387"/>
            <a:ext cx="25146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914400" y="731837"/>
            <a:ext cx="2362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390900" y="731837"/>
            <a:ext cx="2362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867400" y="731837"/>
            <a:ext cx="2362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533400" y="198437"/>
            <a:ext cx="8229600" cy="6397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815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1219200"/>
            <a:ext cx="3657600" cy="40687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4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5801" y="1219200"/>
            <a:ext cx="3657600" cy="4068763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14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1066800" y="198437"/>
            <a:ext cx="7010400" cy="6397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half" idx="16"/>
          </p:nvPr>
        </p:nvSpPr>
        <p:spPr>
          <a:xfrm>
            <a:off x="838200" y="838201"/>
            <a:ext cx="3657600" cy="381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7"/>
          </p:nvPr>
        </p:nvSpPr>
        <p:spPr>
          <a:xfrm>
            <a:off x="4495800" y="838200"/>
            <a:ext cx="3657600" cy="38100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182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78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ipart Displ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1295400" y="457200"/>
            <a:ext cx="6705600" cy="914400"/>
          </a:xfrm>
          <a:effectLst/>
        </p:spPr>
        <p:txBody>
          <a:bodyPr anchor="b" anchorCtr="0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95F2BCFA-5FB6-4169-81E2-C4FA018CBEB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286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4050" y="1066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066800"/>
            <a:ext cx="2362200" cy="4373563"/>
          </a:xfrm>
        </p:spPr>
        <p:txBody>
          <a:bodyPr>
            <a:normAutofit/>
          </a:bodyPr>
          <a:lstStyle>
            <a:lvl1pPr marL="0" indent="0">
              <a:lnSpc>
                <a:spcPts val="16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33400" y="198437"/>
            <a:ext cx="8229600" cy="6397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76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048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4376737"/>
            <a:ext cx="8991600" cy="804863"/>
          </a:xfrm>
        </p:spPr>
        <p:txBody>
          <a:bodyPr>
            <a:normAutofit/>
          </a:bodyPr>
          <a:lstStyle>
            <a:lvl1pPr marL="0" indent="0" algn="ctr">
              <a:lnSpc>
                <a:spcPts val="1400"/>
              </a:lnSpc>
              <a:buNone/>
              <a:defRPr sz="12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"/>
          <p:cNvSpPr>
            <a:spLocks noGrp="1"/>
          </p:cNvSpPr>
          <p:nvPr>
            <p:ph type="title"/>
          </p:nvPr>
        </p:nvSpPr>
        <p:spPr>
          <a:xfrm>
            <a:off x="533400" y="198437"/>
            <a:ext cx="8229600" cy="6397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32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estions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38800" y="1524000"/>
            <a:ext cx="3048000" cy="3505200"/>
          </a:xfrm>
        </p:spPr>
        <p:txBody>
          <a:bodyPr/>
          <a:lstStyle>
            <a:lvl1pPr marL="0" indent="0" algn="ctr">
              <a:lnSpc>
                <a:spcPts val="16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5015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3C48F-8523-4C6A-833D-CF294AFCAB4D}" type="datetime1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BCFA-5FB6-4169-81E2-C4FA018CB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CC75-FA39-41C4-BF7F-532CB017879A}" type="datetime1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BCFA-5FB6-4169-81E2-C4FA018CB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9EB75-3270-4D1D-83E3-DEF597DE9CDE}" type="datetime1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BCFA-5FB6-4169-81E2-C4FA018CB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E0BB6-52EB-45AA-B648-FBA1D90EC238}" type="datetime1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BCFA-5FB6-4169-81E2-C4FA018CBEB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2" descr="C:\Users\Gharehyazie\Desktop\uc-davis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808" y="6052343"/>
            <a:ext cx="782191" cy="80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212FF9-DBD0-4094-A181-1E50FFD7AF28}" type="datetime1">
              <a:rPr lang="en-US" smtClean="0"/>
              <a:t>9/26/2013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BCFA-5FB6-4169-81E2-C4FA018CB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8745B-069D-432E-B5E7-33E6A0C99E92}" type="datetime1">
              <a:rPr lang="en-US" smtClean="0"/>
              <a:t>9/26/2013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BCFA-5FB6-4169-81E2-C4FA018CB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87923-D22D-4F3A-B652-5199CE2F90A9}" type="datetime1">
              <a:rPr lang="en-US" smtClean="0"/>
              <a:t>9/26/2013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BCFA-5FB6-4169-81E2-C4FA018CB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685800" y="228600"/>
            <a:ext cx="7772400" cy="8905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1362075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95F2BCFA-5FB6-4169-81E2-C4FA018CBEB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23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E9BC9-41AE-46C1-A252-09610B7386A2}" type="datetime1">
              <a:rPr lang="en-US" smtClean="0"/>
              <a:t>9/26/2013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BCFA-5FB6-4169-81E2-C4FA018CBEB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7896D-E789-4995-B290-5AFDCE0ECD15}" type="datetime1">
              <a:rPr lang="en-US" smtClean="0"/>
              <a:t>9/26/2013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F2BCFA-5FB6-4169-81E2-C4FA018CBEB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BC1DD-845B-4EFD-A156-B22141618C92}" type="datetime1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BCFA-5FB6-4169-81E2-C4FA018CB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14407-CBB6-4DFB-952D-15BE6B06B020}" type="datetime1">
              <a:rPr lang="en-US" smtClean="0"/>
              <a:t>9/26/2013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BCFA-5FB6-4169-81E2-C4FA018CBE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F2BCFA-5FB6-4169-81E2-C4FA018CBEB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895600" y="2133600"/>
            <a:ext cx="60960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895600" y="838200"/>
            <a:ext cx="60960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895600" y="1485900"/>
            <a:ext cx="60960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895600" y="2781300"/>
            <a:ext cx="60960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895600" y="3429000"/>
            <a:ext cx="60960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16800" y="198437"/>
            <a:ext cx="8146200" cy="6397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895600" y="4076700"/>
            <a:ext cx="60960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914400"/>
            <a:ext cx="3200400" cy="4648200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914400"/>
            <a:ext cx="3200400" cy="4648200"/>
          </a:xfrm>
        </p:spPr>
        <p:txBody>
          <a:bodyPr>
            <a:normAutofit/>
          </a:bodyPr>
          <a:lstStyle>
            <a:lvl1pPr algn="l">
              <a:defRPr sz="30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95F2BCFA-5FB6-4169-81E2-C4FA018CBEB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"/>
          <p:cNvSpPr>
            <a:spLocks noGrp="1"/>
          </p:cNvSpPr>
          <p:nvPr>
            <p:ph type="title"/>
          </p:nvPr>
        </p:nvSpPr>
        <p:spPr>
          <a:xfrm>
            <a:off x="2362200" y="-30163"/>
            <a:ext cx="4412400" cy="6397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F2BCFA-5FB6-4169-81E2-C4FA018CBEB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bottom_pict"/>
          <p:cNvSpPr>
            <a:spLocks noGrp="1"/>
          </p:cNvSpPr>
          <p:nvPr>
            <p:ph sz="half" idx="14"/>
          </p:nvPr>
        </p:nvSpPr>
        <p:spPr>
          <a:xfrm>
            <a:off x="5715000" y="35814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econdlinetext"/>
          <p:cNvSpPr>
            <a:spLocks noGrp="1"/>
          </p:cNvSpPr>
          <p:nvPr>
            <p:ph type="body" sz="quarter" idx="13"/>
          </p:nvPr>
        </p:nvSpPr>
        <p:spPr>
          <a:xfrm>
            <a:off x="1066800" y="838200"/>
            <a:ext cx="4419600" cy="457200"/>
          </a:xfrm>
        </p:spPr>
        <p:txBody>
          <a:bodyPr>
            <a:normAutofit/>
          </a:bodyPr>
          <a:lstStyle>
            <a:lvl1pPr algn="l">
              <a:buFontTx/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990600" y="198437"/>
            <a:ext cx="7162800" cy="6397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op_pict"/>
          <p:cNvSpPr>
            <a:spLocks noGrp="1"/>
          </p:cNvSpPr>
          <p:nvPr>
            <p:ph sz="half" idx="1"/>
          </p:nvPr>
        </p:nvSpPr>
        <p:spPr>
          <a:xfrm>
            <a:off x="5715000" y="10668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op_main_text"/>
          <p:cNvSpPr>
            <a:spLocks noGrp="1"/>
          </p:cNvSpPr>
          <p:nvPr>
            <p:ph sz="half" idx="2" hasCustomPrompt="1"/>
          </p:nvPr>
        </p:nvSpPr>
        <p:spPr>
          <a:xfrm>
            <a:off x="1066800" y="1219200"/>
            <a:ext cx="4419600" cy="20574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Level 2</a:t>
            </a:r>
            <a:br>
              <a:rPr lang="en-US" dirty="0" smtClean="0"/>
            </a:br>
            <a:r>
              <a:rPr lang="en-US" dirty="0" smtClean="0"/>
              <a:t>Level 3</a:t>
            </a:r>
            <a:br>
              <a:rPr lang="en-US" dirty="0" smtClean="0"/>
            </a:br>
            <a:r>
              <a:rPr lang="en-US" dirty="0" smtClean="0"/>
              <a:t>Level 4</a:t>
            </a:r>
            <a:br>
              <a:rPr lang="en-US" dirty="0" smtClean="0"/>
            </a:br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14" name="bottom_main_text"/>
          <p:cNvSpPr>
            <a:spLocks noGrp="1"/>
          </p:cNvSpPr>
          <p:nvPr>
            <p:ph sz="half" idx="15" hasCustomPrompt="1"/>
          </p:nvPr>
        </p:nvSpPr>
        <p:spPr>
          <a:xfrm>
            <a:off x="1066800" y="3733800"/>
            <a:ext cx="4419600" cy="198120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Level 2</a:t>
            </a:r>
            <a:br>
              <a:rPr lang="en-US" dirty="0" smtClean="0"/>
            </a:br>
            <a:r>
              <a:rPr lang="en-US" dirty="0" smtClean="0"/>
              <a:t>Level 3</a:t>
            </a:r>
            <a:br>
              <a:rPr lang="en-US" dirty="0" smtClean="0"/>
            </a:br>
            <a:r>
              <a:rPr lang="en-US" dirty="0" smtClean="0"/>
              <a:t>Level 4</a:t>
            </a:r>
            <a:br>
              <a:rPr lang="en-US" dirty="0" smtClean="0"/>
            </a:br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15" name="secondlinetext"/>
          <p:cNvSpPr>
            <a:spLocks noGrp="1"/>
          </p:cNvSpPr>
          <p:nvPr>
            <p:ph type="body" sz="quarter" idx="16"/>
          </p:nvPr>
        </p:nvSpPr>
        <p:spPr>
          <a:xfrm>
            <a:off x="1066800" y="3276600"/>
            <a:ext cx="4419600" cy="381000"/>
          </a:xfrm>
        </p:spPr>
        <p:txBody>
          <a:bodyPr>
            <a:noAutofit/>
          </a:bodyPr>
          <a:lstStyle>
            <a:lvl1pPr algn="l">
              <a:buFontTx/>
              <a:buNone/>
              <a:defRPr sz="20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5F2BCFA-5FB6-4169-81E2-C4FA018CBEB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65387"/>
            <a:ext cx="25146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352800" y="2465387"/>
            <a:ext cx="24384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5791200" y="2465387"/>
            <a:ext cx="25146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914400" y="731837"/>
            <a:ext cx="2362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390900" y="731837"/>
            <a:ext cx="2362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5867400" y="731837"/>
            <a:ext cx="2362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533400" y="198437"/>
            <a:ext cx="8229600" cy="6397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ideo" Target="../media/media1.wmv"/><Relationship Id="rId2" Type="http://schemas.openxmlformats.org/officeDocument/2006/relationships/slideLayout" Target="../slideLayouts/slideLayout2.xml"/><Relationship Id="rId16" Type="http://schemas.microsoft.com/office/2007/relationships/media" Target="../media/media1.wmv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30.xml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image" Target="../media/image31.jpeg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image" Target="../media/image3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networking_connection.mov">
            <a:hlinkClick r:id="" action="ppaction://media"/>
          </p:cNvPr>
          <p:cNvPicPr>
            <a:picLocks noChangeAspect="1"/>
          </p:cNvPicPr>
          <p:nvPr>
            <a:videoFile r:link="rId17"/>
            <p:extLst>
              <p:ext uri="{DAA4B4D4-6D71-4841-9C94-3DE7FCFB9230}">
                <p14:media xmlns:p14="http://schemas.microsoft.com/office/powerpoint/2010/main" r:embed="rId16"/>
              </p:ext>
            </p:extLst>
          </p:nvPr>
        </p:nvPicPr>
        <p:blipFill>
          <a:blip r:embed="rId18">
            <a:lum bright="6000" contrast="4000"/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  <a:ln>
            <a:noFill/>
          </a:ln>
        </p:spPr>
      </p:pic>
      <p:pic>
        <p:nvPicPr>
          <p:cNvPr id="6" name="lg_top_bar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066800"/>
            <a:ext cx="7162800" cy="4602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1628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95F2BCFA-5FB6-4169-81E2-C4FA018CBE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</p:childTnLst>
        </p:cTn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400" b="1" kern="1200" baseline="0">
          <a:solidFill>
            <a:schemeClr val="bg1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3000" kern="1200">
          <a:solidFill>
            <a:schemeClr val="tx2"/>
          </a:solidFill>
          <a:latin typeface="+mn-lt"/>
          <a:ea typeface="+mn-ea"/>
          <a:cs typeface="Arial" pitchFamily="34" charset="0"/>
        </a:defRPr>
      </a:lvl1pPr>
      <a:lvl2pPr marL="4572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9144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3716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8288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_mai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44000" cy="5143500"/>
          </a:xfrm>
          <a:prstGeom prst="rect">
            <a:avLst/>
          </a:prstGeom>
        </p:spPr>
      </p:pic>
      <p:pic>
        <p:nvPicPr>
          <p:cNvPr id="6" name="lg_top_bar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066800"/>
            <a:ext cx="7162800" cy="4602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1628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20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68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400" b="1" kern="1200" baseline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16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4572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9144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3716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8288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_main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9144000" cy="5143500"/>
          </a:xfrm>
          <a:prstGeom prst="rect">
            <a:avLst/>
          </a:prstGeom>
        </p:spPr>
      </p:pic>
      <p:pic>
        <p:nvPicPr>
          <p:cNvPr id="6" name="lg_top_bar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066800"/>
            <a:ext cx="7162800" cy="4602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90600" y="381000"/>
            <a:ext cx="71628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20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2400" b="1" kern="1200" baseline="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16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marL="4572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9144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3716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8288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5F2BCFA-5FB6-4169-81E2-C4FA018CBEB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9/26/2013</a:t>
            </a:fld>
            <a:endParaRPr lang="en-US" dirty="0"/>
          </a:p>
        </p:txBody>
      </p:sp>
      <p:pic>
        <p:nvPicPr>
          <p:cNvPr id="9" name="Picture 2" descr="C:\Users\Gharehyazie\Desktop\uc-davis.jpg"/>
          <p:cNvPicPr>
            <a:picLocks noChangeAspect="1" noChangeArrowheads="1"/>
          </p:cNvPicPr>
          <p:nvPr userDrawn="1"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8286"/>
            <a:ext cx="589624" cy="60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24" y="6172200"/>
            <a:ext cx="1828800" cy="483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64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6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64.png"/><Relationship Id="rId5" Type="http://schemas.openxmlformats.org/officeDocument/2006/relationships/image" Target="../media/image50.png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4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35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44.jpe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53.png"/><Relationship Id="rId5" Type="http://schemas.openxmlformats.org/officeDocument/2006/relationships/image" Target="../media/image39.png"/><Relationship Id="rId4" Type="http://schemas.openxmlformats.org/officeDocument/2006/relationships/image" Target="../media/image5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59.jpe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543800" cy="25939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Predicting </a:t>
            </a:r>
            <a:r>
              <a:rPr lang="en-US" dirty="0"/>
              <a:t>Developer Initiation </a:t>
            </a:r>
            <a:r>
              <a:rPr lang="en-US" dirty="0" smtClean="0"/>
              <a:t>from </a:t>
            </a:r>
            <a:r>
              <a:rPr lang="en-US" dirty="0"/>
              <a:t>Social Activities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Mohammad Gharehyazie</a:t>
            </a:r>
          </a:p>
          <a:p>
            <a:r>
              <a:rPr lang="en-US" dirty="0" smtClean="0"/>
              <a:t>Daryl </a:t>
            </a:r>
            <a:r>
              <a:rPr lang="en-US" dirty="0" err="1" smtClean="0"/>
              <a:t>Posnett</a:t>
            </a:r>
            <a:endParaRPr lang="en-US" dirty="0" smtClean="0"/>
          </a:p>
          <a:p>
            <a:r>
              <a:rPr lang="en-US" dirty="0" smtClean="0"/>
              <a:t>Vladimir Filkov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BCFA-5FB6-4169-81E2-C4FA018CBEBC}" type="slidenum">
              <a:rPr lang="en-US" smtClean="0"/>
              <a:t>1</a:t>
            </a:fld>
            <a:endParaRPr lang="en-US"/>
          </a:p>
        </p:txBody>
      </p:sp>
      <p:pic>
        <p:nvPicPr>
          <p:cNvPr id="3074" name="Picture 2" descr="C:\Users\Gharehyazie\Desktop\AFOS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6096000"/>
            <a:ext cx="686713" cy="68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harehyazie\Desktop\member_86848852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5" b="15912"/>
          <a:stretch/>
        </p:blipFill>
        <p:spPr bwMode="auto">
          <a:xfrm>
            <a:off x="3901871" y="4495800"/>
            <a:ext cx="1127329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Gharehyazie\Desktop\filkov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12130"/>
          <a:stretch/>
        </p:blipFill>
        <p:spPr bwMode="auto">
          <a:xfrm>
            <a:off x="6689153" y="4495800"/>
            <a:ext cx="1134656" cy="129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Gharehyazie\Desktop\LARGE_10664_2010_9148_Figc_HTM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243" y="4495800"/>
            <a:ext cx="1049557" cy="129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448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gathering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Repository History</a:t>
            </a:r>
          </a:p>
          <a:p>
            <a:pPr lvl="1"/>
            <a:r>
              <a:rPr lang="en-US" dirty="0" smtClean="0"/>
              <a:t>Date of changes</a:t>
            </a:r>
          </a:p>
          <a:p>
            <a:pPr lvl="1"/>
            <a:r>
              <a:rPr lang="en-US" dirty="0" smtClean="0"/>
              <a:t>ID of developers</a:t>
            </a:r>
          </a:p>
          <a:p>
            <a:pPr lvl="1"/>
            <a:r>
              <a:rPr lang="en-US" dirty="0" smtClean="0"/>
              <a:t>Files that have been changed</a:t>
            </a:r>
          </a:p>
          <a:p>
            <a:pPr lvl="1"/>
            <a:r>
              <a:rPr lang="en-US" dirty="0" smtClean="0"/>
              <a:t>Gives us list of developers and the date of their first commit.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BCFA-5FB6-4169-81E2-C4FA018CBEBC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3" descr="C:\Users\Gharehyazie\Desktop\VersionControl620x308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00200"/>
            <a:ext cx="322118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82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 (Input </a:t>
            </a:r>
            <a:r>
              <a:rPr lang="en-US" dirty="0" smtClean="0"/>
              <a:t>Data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Number of messages one sends and receives </a:t>
            </a:r>
            <a:r>
              <a:rPr lang="en-US" b="1" dirty="0" smtClean="0"/>
              <a:t>(Social Activity)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Number of threads one starts </a:t>
            </a:r>
            <a:r>
              <a:rPr lang="en-US" b="1" dirty="0" smtClean="0"/>
              <a:t>(Social Initiative)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Number of patches one submits </a:t>
            </a:r>
            <a:r>
              <a:rPr lang="en-US" b="1" dirty="0" smtClean="0"/>
              <a:t>(Technical Contribution)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Age of the project when one joins that project </a:t>
            </a:r>
            <a:r>
              <a:rPr lang="en-US" b="1" dirty="0" smtClean="0"/>
              <a:t>(Control variable)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BCFA-5FB6-4169-81E2-C4FA018CBEBC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6" descr="C:\Users\Gharehyazie\Desktop\Slide Photos\chat-star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29" y="2307893"/>
            <a:ext cx="565813" cy="56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Gharehyazie\Desktop\Slide Photos\iMessage_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04" y="1562100"/>
            <a:ext cx="565814" cy="56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C:\Users\Gharehyazie\Desktop\Slide Photos\patc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804" y="3157604"/>
            <a:ext cx="486461" cy="47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Gharehyazie\Desktop\11949839351698335289sand_glass_frederic_mose_01.svg.h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3898">
            <a:off x="371434" y="3978323"/>
            <a:ext cx="367274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668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>
              <a:buClr>
                <a:schemeClr val="accent1"/>
              </a:buClr>
            </a:pPr>
            <a:r>
              <a:rPr lang="en-US" sz="2200" b="1" dirty="0"/>
              <a:t>Target:</a:t>
            </a:r>
            <a:r>
              <a:rPr lang="en-US" sz="2200" dirty="0"/>
              <a:t> Whether one becomes a </a:t>
            </a:r>
            <a:r>
              <a:rPr lang="en-US" sz="2200" dirty="0" smtClean="0"/>
              <a:t>developer</a:t>
            </a:r>
            <a:endParaRPr lang="en-US" sz="2200" dirty="0"/>
          </a:p>
          <a:p>
            <a:endParaRPr lang="en-US" dirty="0" smtClean="0"/>
          </a:p>
          <a:p>
            <a:r>
              <a:rPr lang="en-US" dirty="0" smtClean="0"/>
              <a:t>Logistic regression</a:t>
            </a:r>
          </a:p>
          <a:p>
            <a:pPr marL="11430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                  = </a:t>
            </a:r>
            <a:r>
              <a:rPr lang="en-US" sz="3600" b="1" i="1" dirty="0" smtClean="0"/>
              <a:t>f</a:t>
            </a:r>
            <a:r>
              <a:rPr lang="en-US" sz="3600" dirty="0" smtClean="0"/>
              <a:t>(      ,       ,      ,      )</a:t>
            </a:r>
          </a:p>
          <a:p>
            <a:r>
              <a:rPr lang="en-US" dirty="0" smtClean="0"/>
              <a:t>Model evaluation from two perspectives:</a:t>
            </a:r>
          </a:p>
          <a:p>
            <a:pPr lvl="1"/>
            <a:r>
              <a:rPr lang="en-US" dirty="0" smtClean="0"/>
              <a:t>Model’s statistical relevance: p-value</a:t>
            </a:r>
            <a:endParaRPr lang="en-US" dirty="0"/>
          </a:p>
          <a:p>
            <a:pPr lvl="1"/>
            <a:r>
              <a:rPr lang="en-US" dirty="0" smtClean="0"/>
              <a:t>Model’s predictive power: Using stratified sampling and AUROC</a:t>
            </a:r>
          </a:p>
          <a:p>
            <a:pPr lvl="2"/>
            <a:r>
              <a:rPr lang="en-US" dirty="0" smtClean="0"/>
              <a:t>250 times</a:t>
            </a:r>
          </a:p>
          <a:p>
            <a:pPr lvl="2"/>
            <a:r>
              <a:rPr lang="en-US" dirty="0" smtClean="0"/>
              <a:t>2/3 training</a:t>
            </a:r>
          </a:p>
          <a:p>
            <a:pPr lvl="2"/>
            <a:r>
              <a:rPr lang="en-US" dirty="0" smtClean="0"/>
              <a:t>1/3 testing</a:t>
            </a:r>
          </a:p>
          <a:p>
            <a:pPr lvl="2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BCFA-5FB6-4169-81E2-C4FA018CBEBC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C:\Users\Gharehyazie\Desktop\12428065451316964828simple_crown_icon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686" y="1339757"/>
            <a:ext cx="876114" cy="87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Gharehyazie\Desktop\Slide Photos\chat-st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4787" y="2888587"/>
            <a:ext cx="565813" cy="565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Gharehyazie\Desktop\Slide Photos\iMessage_ico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0950" y="2902614"/>
            <a:ext cx="565814" cy="56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C:\Users\Gharehyazie\Desktop\Slide Photos\patch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000" y="2967104"/>
            <a:ext cx="486461" cy="47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Gharehyazie\Desktop\11949839351698335289sand_glass_frederic_mose_01.svg.hi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83898">
            <a:off x="6332544" y="2926895"/>
            <a:ext cx="339607" cy="56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Gharehyazie\Desktop\12428065451316964828simple_crown_icon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3644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32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Q1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Can developer initiation in OSS projects be modeled as a function of patch activities and/or social communication?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BCFA-5FB6-4169-81E2-C4FA018CBEBC}" type="slidenum">
              <a:rPr lang="en-US" smtClean="0"/>
              <a:t>13</a:t>
            </a:fld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2698751" y="2415769"/>
            <a:ext cx="5683249" cy="4399122"/>
            <a:chOff x="2698751" y="2415769"/>
            <a:chExt cx="5683249" cy="4399122"/>
          </a:xfrm>
        </p:grpSpPr>
        <p:graphicFrame>
          <p:nvGraphicFramePr>
            <p:cNvPr id="6" name="Chart 5"/>
            <p:cNvGraphicFramePr/>
            <p:nvPr>
              <p:extLst>
                <p:ext uri="{D42A27DB-BD31-4B8C-83A1-F6EECF244321}">
                  <p14:modId xmlns:p14="http://schemas.microsoft.com/office/powerpoint/2010/main" val="1724911243"/>
                </p:ext>
              </p:extLst>
            </p:nvPr>
          </p:nvGraphicFramePr>
          <p:xfrm>
            <a:off x="2698751" y="2415769"/>
            <a:ext cx="5334000" cy="374153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7" name="Picture 2" descr="C:\Users\Gharehyazie\Desktop\patch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5200" y="6063695"/>
              <a:ext cx="377825" cy="354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Gharehyazie\Desktop\patch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6063695"/>
              <a:ext cx="377825" cy="354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C:\Users\Gharehyazie\Desktop\iMessage_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9600" y="6418315"/>
              <a:ext cx="377825" cy="363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C:\Users\Gharehyazie\Desktop\iMessage_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7800" y="6063695"/>
              <a:ext cx="377825" cy="363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C:\Users\Gharehyazie\Desktop\iMessage_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0" y="6063695"/>
              <a:ext cx="377825" cy="363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4" descr="C:\Users\Gharehyazie\Desktop\chat-start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4175" y="4719284"/>
              <a:ext cx="377825" cy="363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C:\Users\Gharehyazie\Desktop\patch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4175" y="3966149"/>
              <a:ext cx="377825" cy="3546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3" descr="C:\Users\Gharehyazie\Desktop\iMessage_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4175" y="4338284"/>
              <a:ext cx="377825" cy="363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C:\Users\Gharehyazie\Desktop\chat-start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0287" y="6451406"/>
              <a:ext cx="377825" cy="3634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499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Q1 Results (Predictive power)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BCFA-5FB6-4169-81E2-C4FA018CBEBC}" type="slidenum">
              <a:rPr lang="en-US" smtClean="0"/>
              <a:t>14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0"/>
          <a:stretch/>
        </p:blipFill>
        <p:spPr bwMode="auto">
          <a:xfrm>
            <a:off x="665236" y="1869470"/>
            <a:ext cx="3591682" cy="358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5000"/>
          <a:stretch/>
        </p:blipFill>
        <p:spPr bwMode="auto">
          <a:xfrm>
            <a:off x="4256918" y="1869470"/>
            <a:ext cx="3591682" cy="358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944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Q1 Results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Developer initiation can be modeled using </a:t>
            </a:r>
            <a:r>
              <a:rPr lang="en-US" b="1" dirty="0"/>
              <a:t>social activity alone</a:t>
            </a:r>
            <a:r>
              <a:rPr lang="en-US" dirty="0"/>
              <a:t>, performing no worse than models which also incorporate patch submission. </a:t>
            </a:r>
            <a:endParaRPr lang="en-US" dirty="0" smtClean="0"/>
          </a:p>
          <a:p>
            <a:endParaRPr lang="en-US" dirty="0" smtClean="0"/>
          </a:p>
          <a:p>
            <a:pPr marL="342900" lvl="1">
              <a:buClr>
                <a:schemeClr val="accent1"/>
              </a:buClr>
            </a:pPr>
            <a:r>
              <a:rPr lang="en-US" sz="2200" dirty="0"/>
              <a:t>The basic model of social activity only uses </a:t>
            </a:r>
            <a:r>
              <a:rPr lang="en-US" sz="2200" b="1" dirty="0"/>
              <a:t>“Number of Messages</a:t>
            </a:r>
            <a:r>
              <a:rPr lang="en-US" sz="2200" b="1" dirty="0" smtClean="0"/>
              <a:t>”</a:t>
            </a:r>
            <a:r>
              <a:rPr lang="en-US" sz="2200" dirty="0" smtClean="0"/>
              <a:t>.</a:t>
            </a:r>
          </a:p>
          <a:p>
            <a:pPr marL="342900" lvl="1">
              <a:buClr>
                <a:schemeClr val="accent1"/>
              </a:buClr>
            </a:pPr>
            <a:endParaRPr lang="en-US" dirty="0"/>
          </a:p>
          <a:p>
            <a:r>
              <a:rPr lang="en-US" dirty="0"/>
              <a:t>Adding </a:t>
            </a:r>
            <a:r>
              <a:rPr lang="en-US" b="1" dirty="0"/>
              <a:t>“Number of Threads” </a:t>
            </a:r>
            <a:r>
              <a:rPr lang="en-US" dirty="0"/>
              <a:t>improved prediction results in 2 of the projects, hinting this might be a matter of </a:t>
            </a:r>
            <a:r>
              <a:rPr lang="en-US" b="1" dirty="0"/>
              <a:t>“project culture</a:t>
            </a:r>
            <a:r>
              <a:rPr lang="en-US" b="1" dirty="0" smtClean="0"/>
              <a:t>”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BCFA-5FB6-4169-81E2-C4FA018CBE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8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Q2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well can we predict if a person will become a developer based on information early in their tenure with the project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BCFA-5FB6-4169-81E2-C4FA018CBEBC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37170709"/>
              </p:ext>
            </p:extLst>
          </p:nvPr>
        </p:nvGraphicFramePr>
        <p:xfrm>
          <a:off x="609600" y="2362200"/>
          <a:ext cx="7315200" cy="375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0906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Q2 Results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BCFA-5FB6-4169-81E2-C4FA018CBEBC}" type="slidenum">
              <a:rPr lang="en-US" smtClean="0"/>
              <a:t>17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98" y="1295294"/>
            <a:ext cx="7123502" cy="474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02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Q2 Results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Developer </a:t>
            </a:r>
            <a:r>
              <a:rPr lang="en-US" dirty="0"/>
              <a:t>initiation can be modeled with </a:t>
            </a:r>
            <a:r>
              <a:rPr lang="en-US" dirty="0" smtClean="0"/>
              <a:t>as little </a:t>
            </a:r>
            <a:r>
              <a:rPr lang="en-US" dirty="0"/>
              <a:t>as </a:t>
            </a:r>
            <a:r>
              <a:rPr lang="en-US" b="1" dirty="0"/>
              <a:t>one month</a:t>
            </a:r>
            <a:r>
              <a:rPr lang="en-US" dirty="0"/>
              <a:t>’s information about the social </a:t>
            </a:r>
            <a:r>
              <a:rPr lang="en-US" dirty="0" smtClean="0"/>
              <a:t>activity of individuals.</a:t>
            </a:r>
          </a:p>
          <a:p>
            <a:endParaRPr lang="en-US" dirty="0" smtClean="0"/>
          </a:p>
          <a:p>
            <a:r>
              <a:rPr lang="en-US" dirty="0" smtClean="0"/>
              <a:t>Using </a:t>
            </a:r>
            <a:r>
              <a:rPr lang="en-US" b="1" dirty="0"/>
              <a:t>three months </a:t>
            </a:r>
            <a:r>
              <a:rPr lang="en-US" dirty="0"/>
              <a:t>yields stronger </a:t>
            </a:r>
            <a:r>
              <a:rPr lang="en-US" dirty="0" smtClean="0"/>
              <a:t>and more </a:t>
            </a:r>
            <a:r>
              <a:rPr lang="en-US" dirty="0"/>
              <a:t>stable result.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BCFA-5FB6-4169-81E2-C4FA018CBE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3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Q3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620000" cy="4800600"/>
          </a:xfrm>
        </p:spPr>
        <p:txBody>
          <a:bodyPr/>
          <a:lstStyle/>
          <a:p>
            <a:r>
              <a:rPr lang="en-US" b="1" dirty="0"/>
              <a:t>Q3: </a:t>
            </a:r>
            <a:r>
              <a:rPr lang="en-US" dirty="0"/>
              <a:t>Is it easier or more difficult to become a developer later in the project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BCFA-5FB6-4169-81E2-C4FA018CBEBC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2778144"/>
              </p:ext>
            </p:extLst>
          </p:nvPr>
        </p:nvGraphicFramePr>
        <p:xfrm>
          <a:off x="228600" y="2895600"/>
          <a:ext cx="7848598" cy="2623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2117"/>
                <a:gridCol w="753626"/>
                <a:gridCol w="1088571"/>
                <a:gridCol w="1088571"/>
                <a:gridCol w="1088571"/>
                <a:gridCol w="1088571"/>
                <a:gridCol w="1088571"/>
              </a:tblGrid>
              <a:tr h="642733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Axis2_c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Log4j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Lucene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Pluto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Solr</a:t>
                      </a:r>
                      <a:endParaRPr 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42733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(Intercept)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-4.93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-7.04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-5.42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-3.8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-6.33</a:t>
                      </a:r>
                    </a:p>
                  </a:txBody>
                  <a:tcPr marL="9525" marR="9525" marT="9525" marB="0" anchor="b"/>
                </a:tc>
              </a:tr>
              <a:tr h="695734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Number of messages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1.78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1.07</a:t>
                      </a:r>
                    </a:p>
                  </a:txBody>
                  <a:tcPr marL="9525" marR="9525" marT="9525" marB="0" anchor="b"/>
                </a:tc>
              </a:tr>
              <a:tr h="642733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IsSecond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-0.57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-1.84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-0.99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-2.01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-1.29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6" name="Picture 5" descr="C:\Users\Gharehyazie\Desktop\Slide Photos\iMessage_ico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0" y="4261503"/>
            <a:ext cx="565814" cy="56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Gharehyazie\Desktop\11949839351698335289sand_glass_frederic_mose_01.svg.h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1350">
            <a:off x="1457776" y="4944366"/>
            <a:ext cx="319643" cy="530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08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154414" y="479357"/>
            <a:ext cx="1963338" cy="5146673"/>
            <a:chOff x="6154414" y="479357"/>
            <a:chExt cx="1963338" cy="5146673"/>
          </a:xfrm>
        </p:grpSpPr>
        <p:grpSp>
          <p:nvGrpSpPr>
            <p:cNvPr id="11" name="Group 10"/>
            <p:cNvGrpSpPr/>
            <p:nvPr/>
          </p:nvGrpSpPr>
          <p:grpSpPr>
            <a:xfrm>
              <a:off x="6154414" y="479357"/>
              <a:ext cx="1963338" cy="5146673"/>
              <a:chOff x="2743200" y="127000"/>
              <a:chExt cx="2308225" cy="6050756"/>
            </a:xfrm>
          </p:grpSpPr>
          <p:pic>
            <p:nvPicPr>
              <p:cNvPr id="5" name="Picture 2" descr="C:\Users\Gharehyazie\Desktop\241-man-men-stick-figure-design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3200" y="1575594"/>
                <a:ext cx="2308225" cy="46021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" name="Picture 4" descr="C:\Users\Gharehyazie\Desktop\12428065451316964828simple_crown_icon.svg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57523" y="127000"/>
                <a:ext cx="1725613" cy="17256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7" name="Picture 2" descr="C:\Users\Gharehyazie\Desktop\bogdan.pn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16" t="13315" r="11646" b="26230"/>
            <a:stretch/>
          </p:blipFill>
          <p:spPr bwMode="auto">
            <a:xfrm>
              <a:off x="6629400" y="1583533"/>
              <a:ext cx="1042036" cy="1167157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BCFA-5FB6-4169-81E2-C4FA018CBEBC}" type="slidenum">
              <a:rPr lang="en-US" smtClean="0"/>
              <a:t>2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57200" y="1583533"/>
            <a:ext cx="2058935" cy="4283867"/>
            <a:chOff x="152400" y="1295400"/>
            <a:chExt cx="2308225" cy="4754562"/>
          </a:xfrm>
        </p:grpSpPr>
        <p:pic>
          <p:nvPicPr>
            <p:cNvPr id="7" name="Picture 2" descr="C:\Users\Gharehyazie\Desktop\241-man-men-stick-figure-desig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447800"/>
              <a:ext cx="2308225" cy="4602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Gharehyazie\Desktop\member_86848852.jpe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65" b="15912"/>
            <a:stretch/>
          </p:blipFill>
          <p:spPr bwMode="auto">
            <a:xfrm>
              <a:off x="666647" y="1295400"/>
              <a:ext cx="1238353" cy="12954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/>
        </p:nvSpPr>
        <p:spPr>
          <a:xfrm>
            <a:off x="2133600" y="16002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Smart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Motivated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Technical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62400" y="3505200"/>
            <a:ext cx="26220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Smart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Motivated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Technical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Less handsome!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But he has the crown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24384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Handsome</a:t>
            </a:r>
            <a:r>
              <a:rPr lang="en-US" b="1" dirty="0" smtClean="0"/>
              <a:t>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1675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Q3 Results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Given the same amount of social (and/or technical) contribution, it is </a:t>
            </a:r>
            <a:r>
              <a:rPr lang="en-US" b="1" dirty="0" smtClean="0"/>
              <a:t>less probable </a:t>
            </a:r>
            <a:r>
              <a:rPr lang="en-US" dirty="0" smtClean="0"/>
              <a:t>to become a developer later in a project’s life.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BCFA-5FB6-4169-81E2-C4FA018CBE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3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Social activity is more determinant of someone’s future in an OSS project than Code contribution.</a:t>
            </a:r>
          </a:p>
          <a:p>
            <a:r>
              <a:rPr lang="en-US" dirty="0" smtClean="0"/>
              <a:t>Predictions can be made fairly early in a person’s tenure.</a:t>
            </a:r>
          </a:p>
          <a:p>
            <a:r>
              <a:rPr lang="en-US" dirty="0" smtClean="0"/>
              <a:t>As projects mature, becoming a developer is less probable.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Warning: correlation does not imply causality!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BCFA-5FB6-4169-81E2-C4FA018CBE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3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Bogdan</a:t>
            </a:r>
            <a:r>
              <a:rPr lang="en-US" dirty="0" smtClean="0"/>
              <a:t> </a:t>
            </a:r>
            <a:r>
              <a:rPr lang="en-US" dirty="0" err="1" smtClean="0"/>
              <a:t>Vasilescu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Air Force Ofﬁce of Scientiﬁc Research</a:t>
            </a:r>
          </a:p>
          <a:p>
            <a:pPr lvl="1"/>
            <a:r>
              <a:rPr lang="en-US" dirty="0" smtClean="0"/>
              <a:t>award FA955-11-1-0246</a:t>
            </a:r>
          </a:p>
          <a:p>
            <a:endParaRPr lang="en-US" dirty="0"/>
          </a:p>
          <a:p>
            <a:pPr marL="342900" lvl="1">
              <a:buClr>
                <a:schemeClr val="accent1"/>
              </a:buClr>
            </a:pPr>
            <a:r>
              <a:rPr lang="en-US" sz="2200" dirty="0"/>
              <a:t>Davis Eclectic Computational Analytics </a:t>
            </a:r>
            <a:r>
              <a:rPr lang="en-US" sz="2200" dirty="0" smtClean="0"/>
              <a:t>Lab (DECAL) at UC Davis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BCFA-5FB6-4169-81E2-C4FA018CBE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84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7620000" cy="4800600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BCFA-5FB6-4169-81E2-C4FA018CBEBC}" type="slidenum">
              <a:rPr lang="en-US" smtClean="0"/>
              <a:t>23</a:t>
            </a:fld>
            <a:endParaRPr lang="en-US"/>
          </a:p>
        </p:txBody>
      </p:sp>
      <p:pic>
        <p:nvPicPr>
          <p:cNvPr id="5" name="Picture 2" descr="C:\Users\Gharehyazie\Desktop\Thank-you-post-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5105400" cy="319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Gharehyazie\Desktop\ask-question-1-ca45a12e5206bae44014e11cd3ced9f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733800"/>
            <a:ext cx="30480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13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5781897" y="1945252"/>
            <a:ext cx="2275479" cy="341250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BCFA-5FB6-4169-81E2-C4FA018CBEBC}" type="slidenum">
              <a:rPr lang="en-US" smtClean="0"/>
              <a:t>3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514144" y="2019346"/>
            <a:ext cx="502253" cy="1316601"/>
            <a:chOff x="2743200" y="127000"/>
            <a:chExt cx="2308225" cy="6050756"/>
          </a:xfrm>
        </p:grpSpPr>
        <p:pic>
          <p:nvPicPr>
            <p:cNvPr id="1026" name="Picture 2" descr="C:\Users\Gharehyazie\Desktop\241-man-men-stick-figure-desig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1575594"/>
              <a:ext cx="2308225" cy="4602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Gharehyazie\Desktop\12428065451316964828simple_crown_icon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7523" y="127000"/>
              <a:ext cx="1725613" cy="1725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Picture 2" descr="C:\Users\Gharehyazie\Desktop\241-man-men-stick-figure-desig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58" y="4502070"/>
            <a:ext cx="511965" cy="102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7262251" y="3426903"/>
            <a:ext cx="465024" cy="1247705"/>
            <a:chOff x="5486400" y="457200"/>
            <a:chExt cx="2028825" cy="5443538"/>
          </a:xfrm>
        </p:grpSpPr>
        <p:pic>
          <p:nvPicPr>
            <p:cNvPr id="1027" name="Picture 3" descr="C:\Users\Gharehyazie\Desktop\stick_figure_female_clip_art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0" y="1852613"/>
              <a:ext cx="2028825" cy="4048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C:\Users\Gharehyazie\Desktop\12428065451316964828simple_crown_icon.svg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004" y="457200"/>
              <a:ext cx="1725613" cy="1725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3" descr="C:\Users\Gharehyazie\Desktop\stick_figure_female_clip_art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163" y="3211233"/>
            <a:ext cx="476455" cy="95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6123122" y="3533874"/>
            <a:ext cx="502253" cy="1316601"/>
            <a:chOff x="2743200" y="127000"/>
            <a:chExt cx="2308225" cy="6050756"/>
          </a:xfrm>
        </p:grpSpPr>
        <p:pic>
          <p:nvPicPr>
            <p:cNvPr id="16" name="Picture 2" descr="C:\Users\Gharehyazie\Desktop\241-man-men-stick-figure-desig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200" y="1575594"/>
              <a:ext cx="2308225" cy="4602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4" descr="C:\Users\Gharehyazie\Desktop\12428065451316964828simple_crown_icon.svg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7523" y="127000"/>
              <a:ext cx="1725613" cy="172561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8" name="Picture 2" descr="C:\Users\Gharehyazie\Desktop\241-man-men-stick-figure-desig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390" y="1750181"/>
            <a:ext cx="511965" cy="102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Gharehyazie\Desktop\stick_figure_female_clip_art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490677"/>
            <a:ext cx="476455" cy="95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Gharehyazie\Desktop\241-man-men-stick-figure-desig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674" y="4130112"/>
            <a:ext cx="511965" cy="102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Gharehyazie\Desktop\241-man-men-stick-figure-desig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520" y="3329015"/>
            <a:ext cx="511965" cy="102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C:\Users\Gharehyazie\Desktop\241-man-men-stick-figure-desig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961" y="5012450"/>
            <a:ext cx="511965" cy="102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3" descr="C:\Users\Gharehyazie\Desktop\stick_figure_female_clip_art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30" y="2770942"/>
            <a:ext cx="476455" cy="95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C:\Users\Gharehyazie\Desktop\241-man-men-stick-figure-desig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906" y="1945252"/>
            <a:ext cx="511965" cy="102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C:\Users\Gharehyazie\Desktop\241-man-men-stick-figure-desig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09355"/>
            <a:ext cx="511965" cy="102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C:\Users\Gharehyazie\Desktop\stick_figure_female_clip_art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965" y="2146976"/>
            <a:ext cx="476455" cy="95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 descr="C:\Users\Gharehyazie\Desktop\stick_figure_female_clip_art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529" y="4742374"/>
            <a:ext cx="476455" cy="95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Gharehyazie\Desktop\Slide Photos\iMessage_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4333" y="4357586"/>
            <a:ext cx="565814" cy="56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Gharehyazie\Desktop\Slide Photos\chat-star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219" y="1723453"/>
            <a:ext cx="453781" cy="4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C:\Users\Gharehyazie\Desktop\Slide Photos\iMessage_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688" y="3375398"/>
            <a:ext cx="565814" cy="56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Gharehyazie\Desktop\Slide Photos\iMessage_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8853" y="2645419"/>
            <a:ext cx="565814" cy="56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5" descr="C:\Users\Gharehyazie\Desktop\Slide Photos\iMessage_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085" y="2770942"/>
            <a:ext cx="565814" cy="56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C:\Users\Gharehyazie\Desktop\Slide Photos\iMessage_ic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107" y="3746743"/>
            <a:ext cx="565814" cy="56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C:\Users\Gharehyazie\Desktop\Slide Photos\chat-start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17118" y="4610705"/>
            <a:ext cx="479539" cy="47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C:\Users\Gharehyazie\Desktop\Slide Photos\chat-star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965" y="3624665"/>
            <a:ext cx="453781" cy="4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Gharehyazie\Desktop\Slide Photos\chat-start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397" y="2019346"/>
            <a:ext cx="453781" cy="4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Gharehyazie\Desktop\Slide Photos\patch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178" y="3973377"/>
            <a:ext cx="486461" cy="47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Gharehyazie\Desktop\Slide Photos\Card-file-icon_2561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9134" y="5586855"/>
            <a:ext cx="1095930" cy="1095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7" descr="C:\Users\Gharehyazie\Desktop\Slide Photos\patch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159" y="3099458"/>
            <a:ext cx="486461" cy="47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7" descr="C:\Users\Gharehyazie\Desktop\Slide Photos\patch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961" y="1998531"/>
            <a:ext cx="486461" cy="47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7" descr="C:\Users\Gharehyazie\Desktop\Slide Photos\patch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390" y="1567905"/>
            <a:ext cx="486461" cy="47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Down Arrow 9"/>
          <p:cNvSpPr/>
          <p:nvPr/>
        </p:nvSpPr>
        <p:spPr>
          <a:xfrm rot="19846227">
            <a:off x="7228898" y="5029436"/>
            <a:ext cx="531730" cy="6566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9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9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5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7200" b="1" dirty="0" smtClean="0"/>
              <a:t>???</a:t>
            </a:r>
            <a:endParaRPr lang="en-US" sz="7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BCFA-5FB6-4169-81E2-C4FA018CBEBC}" type="slidenum">
              <a:rPr lang="en-US" smtClean="0"/>
              <a:t>4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85800" y="3429000"/>
            <a:ext cx="1220735" cy="2539889"/>
            <a:chOff x="152400" y="1295400"/>
            <a:chExt cx="2308225" cy="4754562"/>
          </a:xfrm>
        </p:grpSpPr>
        <p:pic>
          <p:nvPicPr>
            <p:cNvPr id="6" name="Picture 2" descr="C:\Users\Gharehyazie\Desktop\241-man-men-stick-figure-design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1447800"/>
              <a:ext cx="2308225" cy="4602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C:\Users\Gharehyazie\Desktop\member_86848852.jpe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65" b="15912"/>
            <a:stretch/>
          </p:blipFill>
          <p:spPr bwMode="auto">
            <a:xfrm>
              <a:off x="666647" y="1295400"/>
              <a:ext cx="1238353" cy="1295400"/>
            </a:xfrm>
            <a:prstGeom prst="ellipse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6324600" y="712266"/>
            <a:ext cx="1220735" cy="3281185"/>
            <a:chOff x="6324600" y="712266"/>
            <a:chExt cx="1220735" cy="3281185"/>
          </a:xfrm>
        </p:grpSpPr>
        <p:grpSp>
          <p:nvGrpSpPr>
            <p:cNvPr id="8" name="Group 7"/>
            <p:cNvGrpSpPr/>
            <p:nvPr/>
          </p:nvGrpSpPr>
          <p:grpSpPr>
            <a:xfrm>
              <a:off x="6324600" y="1453562"/>
              <a:ext cx="1220735" cy="2539889"/>
              <a:chOff x="152400" y="1295400"/>
              <a:chExt cx="2308225" cy="4754562"/>
            </a:xfrm>
          </p:grpSpPr>
          <p:pic>
            <p:nvPicPr>
              <p:cNvPr id="9" name="Picture 2" descr="C:\Users\Gharehyazie\Desktop\241-man-men-stick-figure-design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2400" y="1447800"/>
                <a:ext cx="2308225" cy="46021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3" descr="C:\Users\Gharehyazie\Desktop\member_86848852.jpe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765" b="15912"/>
              <a:stretch/>
            </p:blipFill>
            <p:spPr bwMode="auto">
              <a:xfrm>
                <a:off x="666647" y="1295400"/>
                <a:ext cx="1238353" cy="1295400"/>
              </a:xfrm>
              <a:prstGeom prst="ellipse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1" name="Picture 4" descr="C:\Users\Gharehyazie\Desktop\12428065451316964828simple_crown_icon.svg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96910" y="712266"/>
              <a:ext cx="876114" cy="8761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ight Arrow 11"/>
          <p:cNvSpPr/>
          <p:nvPr/>
        </p:nvSpPr>
        <p:spPr>
          <a:xfrm rot="19907408">
            <a:off x="2076648" y="3987946"/>
            <a:ext cx="4287110" cy="762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5" descr="C:\Users\Gharehyazie\Desktop\Slide Photos\iMessage_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4927489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7" descr="C:\Users\Gharehyazie\Desktop\Slide Photos\patch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306220"/>
            <a:ext cx="961000" cy="93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Gharehyazie\Desktop\Slide Photos\chat-start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19397"/>
            <a:ext cx="1040506" cy="104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841106" y="4545385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Starting topics?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686300" y="5323041"/>
            <a:ext cx="2686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Joining the discussions?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51155" y="2914658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Patch submission?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229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Quantitative </a:t>
            </a:r>
            <a:r>
              <a:rPr lang="en-US" dirty="0" smtClean="0"/>
              <a:t> [Zhou et al. 2012] and Qualitative </a:t>
            </a:r>
            <a:r>
              <a:rPr lang="en-US" dirty="0"/>
              <a:t>[Von Krogh et al. 2003][</a:t>
            </a:r>
            <a:r>
              <a:rPr lang="en-US" dirty="0" err="1"/>
              <a:t>Ducheneaut</a:t>
            </a:r>
            <a:r>
              <a:rPr lang="en-US" dirty="0"/>
              <a:t> 2005] study </a:t>
            </a:r>
            <a:r>
              <a:rPr lang="en-US" dirty="0" smtClean="0"/>
              <a:t>of developer initiation, </a:t>
            </a:r>
            <a:r>
              <a:rPr lang="en-US" dirty="0"/>
              <a:t>Identifying factors in </a:t>
            </a:r>
            <a:r>
              <a:rPr lang="en-US" dirty="0" smtClean="0"/>
              <a:t>progression</a:t>
            </a:r>
          </a:p>
          <a:p>
            <a:endParaRPr lang="en-US" dirty="0" smtClean="0"/>
          </a:p>
          <a:p>
            <a:r>
              <a:rPr lang="en-US" dirty="0" smtClean="0"/>
              <a:t>Different classes of developers have different initiation periods[</a:t>
            </a:r>
            <a:r>
              <a:rPr lang="en-US" dirty="0" err="1" smtClean="0"/>
              <a:t>Qureshi</a:t>
            </a:r>
            <a:r>
              <a:rPr lang="en-US" dirty="0" smtClean="0"/>
              <a:t> et al. 2011]</a:t>
            </a:r>
          </a:p>
          <a:p>
            <a:endParaRPr lang="en-US" dirty="0" smtClean="0"/>
          </a:p>
          <a:p>
            <a:r>
              <a:rPr lang="en-US" dirty="0" smtClean="0"/>
              <a:t>Survival models to study “When” one becomes a developer[Bird et al. 2007]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BCFA-5FB6-4169-81E2-C4FA018CBE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97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Q1: </a:t>
            </a:r>
            <a:r>
              <a:rPr lang="en-US" dirty="0"/>
              <a:t>To what extent can developer initiation in OSS projects be modeled as a function of patch activities and social communication? 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/>
              <a:t>Q2: </a:t>
            </a:r>
            <a:r>
              <a:rPr lang="en-US" dirty="0"/>
              <a:t>How well can we predict if a person will become a developer based on information early in their tenure with the project</a:t>
            </a:r>
            <a:r>
              <a:rPr lang="en-US" dirty="0" smtClean="0"/>
              <a:t>? </a:t>
            </a:r>
          </a:p>
          <a:p>
            <a:endParaRPr lang="en-US" b="1" dirty="0" smtClean="0"/>
          </a:p>
          <a:p>
            <a:r>
              <a:rPr lang="en-US" b="1" dirty="0" smtClean="0"/>
              <a:t>Q3</a:t>
            </a:r>
            <a:r>
              <a:rPr lang="en-US" b="1" dirty="0"/>
              <a:t>: </a:t>
            </a:r>
            <a:r>
              <a:rPr lang="en-US" dirty="0"/>
              <a:t>Is it easier or more difficult to become a developer later in the project</a:t>
            </a:r>
            <a:r>
              <a:rPr lang="en-US" dirty="0" smtClean="0"/>
              <a:t>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BCFA-5FB6-4169-81E2-C4FA018CBE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gathering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BCFA-5FB6-4169-81E2-C4FA018CBEBC}" type="slidenum">
              <a:rPr lang="en-US" smtClean="0"/>
              <a:t>7</a:t>
            </a:fld>
            <a:endParaRPr lang="en-US"/>
          </a:p>
        </p:txBody>
      </p:sp>
      <p:pic>
        <p:nvPicPr>
          <p:cNvPr id="11266" name="Picture 2" descr="C:\Users\Gharehyazie\Desktop\pluto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8" r="70175"/>
          <a:stretch/>
        </p:blipFill>
        <p:spPr bwMode="auto">
          <a:xfrm>
            <a:off x="3434181" y="3972232"/>
            <a:ext cx="1874027" cy="78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Gharehyazie\Desktop\axi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563" y="2357113"/>
            <a:ext cx="2473264" cy="1421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Gharehyazie\Desktop\554px-Apache-Ant-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8" y="2357113"/>
            <a:ext cx="2296365" cy="142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Gharehyazie\Desktop\sol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127" y="3778870"/>
            <a:ext cx="2129992" cy="1174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Gharehyazie\Desktop\log4j.jpg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827" y="2357113"/>
            <a:ext cx="2117292" cy="1421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Users\Gharehyazie\Desktop\lucene_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8" y="4163352"/>
            <a:ext cx="2283665" cy="40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01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gathering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Mailing lists</a:t>
            </a:r>
          </a:p>
          <a:p>
            <a:pPr lvl="1"/>
            <a:r>
              <a:rPr lang="en-US" dirty="0" smtClean="0"/>
              <a:t>Forum like</a:t>
            </a:r>
          </a:p>
          <a:p>
            <a:pPr lvl="1"/>
            <a:r>
              <a:rPr lang="en-US" dirty="0" smtClean="0"/>
              <a:t>Broadcast messages</a:t>
            </a:r>
          </a:p>
          <a:p>
            <a:pPr lvl="1"/>
            <a:r>
              <a:rPr lang="en-US" dirty="0" smtClean="0"/>
              <a:t>Gives us an “Email Social Network”, list of people involved in the project, and potential future developers.</a:t>
            </a:r>
          </a:p>
          <a:p>
            <a:pPr lvl="1"/>
            <a:r>
              <a:rPr lang="en-US" dirty="0" smtClean="0"/>
              <a:t>Also gives us lists of topics and those who started them.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BCFA-5FB6-4169-81E2-C4FA018CBEBC}" type="slidenum">
              <a:rPr lang="en-US" smtClean="0"/>
              <a:t>8</a:t>
            </a:fld>
            <a:endParaRPr lang="en-US"/>
          </a:p>
        </p:txBody>
      </p:sp>
      <p:pic>
        <p:nvPicPr>
          <p:cNvPr id="2050" name="Picture 2" descr="C:\Users\Gharehyazie\Desktop\after-much-discussio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447800"/>
            <a:ext cx="3754438" cy="232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28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gathering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Issue tracking systems</a:t>
            </a:r>
          </a:p>
          <a:p>
            <a:pPr lvl="1"/>
            <a:r>
              <a:rPr lang="en-US" dirty="0" smtClean="0"/>
              <a:t>Forum like</a:t>
            </a:r>
          </a:p>
          <a:p>
            <a:pPr lvl="1"/>
            <a:r>
              <a:rPr lang="en-US" dirty="0" smtClean="0"/>
              <a:t>Each topic is associated to a specific bug</a:t>
            </a:r>
            <a:endParaRPr lang="en-US" dirty="0"/>
          </a:p>
          <a:p>
            <a:pPr lvl="1"/>
            <a:r>
              <a:rPr lang="en-US" dirty="0" smtClean="0"/>
              <a:t>Along with the mailing lists, gives us crowd contribution to the project.</a:t>
            </a:r>
          </a:p>
          <a:p>
            <a:pPr lvl="1"/>
            <a:r>
              <a:rPr lang="en-US" dirty="0" smtClean="0"/>
              <a:t>Requires mining several sources and merging separate datasets. (Hard!)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F2BCFA-5FB6-4169-81E2-C4FA018CBEBC}" type="slidenum">
              <a:rPr lang="en-US" smtClean="0"/>
              <a:t>9</a:t>
            </a:fld>
            <a:endParaRPr lang="en-US"/>
          </a:p>
        </p:txBody>
      </p:sp>
      <p:pic>
        <p:nvPicPr>
          <p:cNvPr id="5" name="Picture 2" descr="C:\Users\Gharehyazie\Desktop\bug-tracking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71600"/>
            <a:ext cx="1981200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23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theme/theme1.xml><?xml version="1.0" encoding="utf-8"?>
<a:theme xmlns:a="http://schemas.openxmlformats.org/drawingml/2006/main" name="SNtheme">
  <a:themeElements>
    <a:clrScheme name="Custom 7">
      <a:dk1>
        <a:srgbClr val="595959"/>
      </a:dk1>
      <a:lt1>
        <a:srgbClr val="FFFFFF"/>
      </a:lt1>
      <a:dk2>
        <a:srgbClr val="125374"/>
      </a:dk2>
      <a:lt2>
        <a:srgbClr val="58B7E6"/>
      </a:lt2>
      <a:accent1>
        <a:srgbClr val="DEBF22"/>
      </a:accent1>
      <a:accent2>
        <a:srgbClr val="CD5B1F"/>
      </a:accent2>
      <a:accent3>
        <a:srgbClr val="0A3248"/>
      </a:accent3>
      <a:accent4>
        <a:srgbClr val="808080"/>
      </a:accent4>
      <a:accent5>
        <a:srgbClr val="1F56CD"/>
      </a:accent5>
      <a:accent6>
        <a:srgbClr val="080808"/>
      </a:accent6>
      <a:hlink>
        <a:srgbClr val="454545"/>
      </a:hlink>
      <a:folHlink>
        <a:srgbClr val="08080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resenterMedia.com Static Networking Connection">
  <a:themeElements>
    <a:clrScheme name="Networking_Connection">
      <a:dk1>
        <a:srgbClr val="595959"/>
      </a:dk1>
      <a:lt1>
        <a:srgbClr val="FFFFFF"/>
      </a:lt1>
      <a:dk2>
        <a:srgbClr val="125374"/>
      </a:dk2>
      <a:lt2>
        <a:srgbClr val="58B7E6"/>
      </a:lt2>
      <a:accent1>
        <a:srgbClr val="DEBF22"/>
      </a:accent1>
      <a:accent2>
        <a:srgbClr val="CD5B1F"/>
      </a:accent2>
      <a:accent3>
        <a:srgbClr val="0A3248"/>
      </a:accent3>
      <a:accent4>
        <a:srgbClr val="808080"/>
      </a:accent4>
      <a:accent5>
        <a:srgbClr val="1F56CD"/>
      </a:accent5>
      <a:accent6>
        <a:srgbClr val="080808"/>
      </a:accent6>
      <a:hlink>
        <a:srgbClr val="FF9B07"/>
      </a:hlink>
      <a:folHlink>
        <a:srgbClr val="08080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PresenterMedia.com Static Networking Connection">
  <a:themeElements>
    <a:clrScheme name="Networking_Connection">
      <a:dk1>
        <a:srgbClr val="595959"/>
      </a:dk1>
      <a:lt1>
        <a:srgbClr val="FFFFFF"/>
      </a:lt1>
      <a:dk2>
        <a:srgbClr val="125374"/>
      </a:dk2>
      <a:lt2>
        <a:srgbClr val="58B7E6"/>
      </a:lt2>
      <a:accent1>
        <a:srgbClr val="DEBF22"/>
      </a:accent1>
      <a:accent2>
        <a:srgbClr val="CD5B1F"/>
      </a:accent2>
      <a:accent3>
        <a:srgbClr val="0A3248"/>
      </a:accent3>
      <a:accent4>
        <a:srgbClr val="808080"/>
      </a:accent4>
      <a:accent5>
        <a:srgbClr val="1F56CD"/>
      </a:accent5>
      <a:accent6>
        <a:srgbClr val="080808"/>
      </a:accent6>
      <a:hlink>
        <a:srgbClr val="FF9B07"/>
      </a:hlink>
      <a:folHlink>
        <a:srgbClr val="08080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SNtheme</Template>
  <TotalTime>45694</TotalTime>
  <Words>886</Words>
  <Application>Microsoft Office PowerPoint</Application>
  <PresentationFormat>On-screen Show (4:3)</PresentationFormat>
  <Paragraphs>191</Paragraphs>
  <Slides>23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SNtheme</vt:lpstr>
      <vt:lpstr>PresenterMedia.com Static Networking Connection</vt:lpstr>
      <vt:lpstr>1_PresenterMedia.com Static Networking Connection</vt:lpstr>
      <vt:lpstr>Adjacency</vt:lpstr>
      <vt:lpstr>Predicting Developer Initiation from Social Activities</vt:lpstr>
      <vt:lpstr>PowerPoint Presentation</vt:lpstr>
      <vt:lpstr>PowerPoint Presentation</vt:lpstr>
      <vt:lpstr>PowerPoint Presentation</vt:lpstr>
      <vt:lpstr>Prior work</vt:lpstr>
      <vt:lpstr>Questions</vt:lpstr>
      <vt:lpstr>Data gathering</vt:lpstr>
      <vt:lpstr>Data gathering (Cont.)</vt:lpstr>
      <vt:lpstr>Data gathering (Cont.)</vt:lpstr>
      <vt:lpstr>Data gathering (Cont.)</vt:lpstr>
      <vt:lpstr>Methodology (Input Data)</vt:lpstr>
      <vt:lpstr>Methodology (Cont.)</vt:lpstr>
      <vt:lpstr>Q1 Results</vt:lpstr>
      <vt:lpstr>Q1 Results (Predictive power)</vt:lpstr>
      <vt:lpstr>Q1 Results (Cont.)</vt:lpstr>
      <vt:lpstr>Q2 Results</vt:lpstr>
      <vt:lpstr>Q2 Results (Cont.)</vt:lpstr>
      <vt:lpstr>Q2 Results (Cont.)</vt:lpstr>
      <vt:lpstr>Q3 Results</vt:lpstr>
      <vt:lpstr>Q3 Results (Cont.)</vt:lpstr>
      <vt:lpstr>Conclusions</vt:lpstr>
      <vt:lpstr>Acknowledgements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Activities Rival Patch Submission For Prediction of Developer Initiation in OSS Projects</dc:title>
  <dc:creator>Gharehyazie</dc:creator>
  <cp:lastModifiedBy>Gharehyazie</cp:lastModifiedBy>
  <cp:revision>190</cp:revision>
  <dcterms:created xsi:type="dcterms:W3CDTF">2013-08-11T10:31:41Z</dcterms:created>
  <dcterms:modified xsi:type="dcterms:W3CDTF">2013-09-26T15:10:26Z</dcterms:modified>
</cp:coreProperties>
</file>