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1405850" cy="30275213"/>
  <p:notesSz cx="6797675" cy="9926638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6496"/>
    <a:srgbClr val="CCFFFF"/>
    <a:srgbClr val="000066"/>
    <a:srgbClr val="FFFF00"/>
    <a:srgbClr val="1D3459"/>
    <a:srgbClr val="FF33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6" autoAdjust="0"/>
    <p:restoredTop sz="94709" autoAdjust="0"/>
  </p:normalViewPr>
  <p:slideViewPr>
    <p:cSldViewPr snapToGrid="0">
      <p:cViewPr>
        <p:scale>
          <a:sx n="50" d="100"/>
          <a:sy n="50" d="100"/>
        </p:scale>
        <p:origin x="-660" y="5070"/>
      </p:cViewPr>
      <p:guideLst>
        <p:guide orient="horz" pos="530"/>
        <p:guide orient="horz" pos="2738"/>
        <p:guide orient="horz" pos="4238"/>
        <p:guide orient="horz" pos="18409"/>
        <p:guide pos="3298"/>
        <p:guide pos="3574"/>
        <p:guide pos="9219"/>
        <p:guide pos="6166"/>
        <p:guide pos="9953"/>
        <p:guide pos="10193"/>
        <p:guide pos="13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65" cy="49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1" y="1"/>
            <a:ext cx="2946064" cy="49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657"/>
            <a:ext cx="2946065" cy="49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1" y="9430657"/>
            <a:ext cx="2946064" cy="49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0F6EC3-8224-44BD-ABED-7DDE90EDC7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565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963" y="9404350"/>
            <a:ext cx="18195925" cy="6489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1513" y="17156113"/>
            <a:ext cx="149828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66EBF-DD1F-4435-9ACE-C3B6B5FA8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D7F2C-BA24-4942-BBF5-80A521B1D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52700" y="2690813"/>
            <a:ext cx="4548188" cy="24220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4963" y="2690813"/>
            <a:ext cx="13495337" cy="24220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90CB6-A69E-4C1C-AC0D-F3E6CD4901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7FDCF-9A1C-4B81-9FE3-5379A658C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688" y="19454813"/>
            <a:ext cx="18195925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688" y="12831763"/>
            <a:ext cx="18195925" cy="6623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BDCFA-BAF9-47DC-B4A6-A46A0065A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4963" y="8745538"/>
            <a:ext cx="9021762" cy="1816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79125" y="8745538"/>
            <a:ext cx="9021763" cy="1816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B2503-BE55-4187-A3DA-9AEBD5E5BC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65900" cy="5045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975" y="6777038"/>
            <a:ext cx="9458325" cy="282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975" y="9601200"/>
            <a:ext cx="9458325" cy="174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4375" y="6777038"/>
            <a:ext cx="9461500" cy="282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74375" y="9601200"/>
            <a:ext cx="9461500" cy="174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90907-B96D-4444-A044-F2E59A2A3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57436-A8E4-4059-80B4-840986C2C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FA237-72AA-498B-866E-A60950616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4215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9300" y="1204913"/>
            <a:ext cx="11966575" cy="25839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42150" cy="20708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7D850-A49E-462A-8C8B-803E58AB3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763" y="21193125"/>
            <a:ext cx="12842875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5763" y="2705100"/>
            <a:ext cx="12842875" cy="181657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5763" y="23695025"/>
            <a:ext cx="12842875" cy="3552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0FF6A-BC6D-4603-85C5-9B81097E0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4963" y="2690813"/>
            <a:ext cx="18195925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301" tIns="147651" rIns="295301" bIns="1476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4963" y="8745538"/>
            <a:ext cx="18195925" cy="181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301" tIns="147651" rIns="295301" bIns="147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4963" y="27584400"/>
            <a:ext cx="44592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301" tIns="147651" rIns="295301" bIns="147651" numCol="1" anchor="t" anchorCtr="0" compatLnSpc="1">
            <a:prstTxWarp prst="textNoShape">
              <a:avLst/>
            </a:prstTxWarp>
          </a:bodyPr>
          <a:lstStyle>
            <a:lvl1pPr defTabSz="2954338">
              <a:defRPr sz="4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3613" y="27584400"/>
            <a:ext cx="677862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301" tIns="147651" rIns="295301" bIns="147651" numCol="1" anchor="t" anchorCtr="0" compatLnSpc="1">
            <a:prstTxWarp prst="textNoShape">
              <a:avLst/>
            </a:prstTxWarp>
          </a:bodyPr>
          <a:lstStyle>
            <a:lvl1pPr algn="ctr" defTabSz="2954338">
              <a:defRPr sz="4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41600" y="27584400"/>
            <a:ext cx="44592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301" tIns="147651" rIns="295301" bIns="147651" numCol="1" anchor="t" anchorCtr="0" compatLnSpc="1">
            <a:prstTxWarp prst="textNoShape">
              <a:avLst/>
            </a:prstTxWarp>
          </a:bodyPr>
          <a:lstStyle>
            <a:lvl1pPr algn="r" defTabSz="2954338">
              <a:defRPr sz="4600"/>
            </a:lvl1pPr>
          </a:lstStyle>
          <a:p>
            <a:fld id="{03C56B20-5A12-406A-9EA4-8338A0F50B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2pPr>
      <a:lvl3pPr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3pPr>
      <a:lvl4pPr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4pPr>
      <a:lvl5pPr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5pPr>
      <a:lvl6pPr marL="457200"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6pPr>
      <a:lvl7pPr marL="914400"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7pPr>
      <a:lvl8pPr marL="1371600"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8pPr>
      <a:lvl9pPr marL="1828800" algn="ctr" defTabSz="295433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9pPr>
    </p:titleStyle>
    <p:bodyStyle>
      <a:lvl1pPr marL="1108075" indent="-1108075" algn="l" defTabSz="2954338" rtl="0" fontAlgn="base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4338" rtl="0" fontAlgn="base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6600" algn="l" defTabSz="2954338" rtl="0" fontAlgn="base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4338" rtl="0" fontAlgn="base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</a:defRPr>
      </a:lvl4pPr>
      <a:lvl5pPr marL="6645275" indent="-739775" algn="l" defTabSz="295433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5pPr>
      <a:lvl6pPr marL="7102475" indent="-739775" algn="l" defTabSz="295433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6pPr>
      <a:lvl7pPr marL="7559675" indent="-739775" algn="l" defTabSz="295433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7pPr>
      <a:lvl8pPr marL="8016875" indent="-739775" algn="l" defTabSz="295433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8pPr>
      <a:lvl9pPr marL="8474075" indent="-739775" algn="l" defTabSz="295433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7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1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1.png"/><Relationship Id="rId15" Type="http://schemas.openxmlformats.org/officeDocument/2006/relationships/image" Target="../media/image13.jpe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419100"/>
            <a:ext cx="5581649" cy="3696866"/>
          </a:xfrm>
          <a:prstGeom prst="rect">
            <a:avLst/>
          </a:prstGeom>
          <a:noFill/>
        </p:spPr>
      </p:pic>
      <p:sp>
        <p:nvSpPr>
          <p:cNvPr id="2265" name="AutoShape 217"/>
          <p:cNvSpPr>
            <a:spLocks noChangeArrowheads="1"/>
          </p:cNvSpPr>
          <p:nvPr/>
        </p:nvSpPr>
        <p:spPr bwMode="auto">
          <a:xfrm>
            <a:off x="403225" y="3636963"/>
            <a:ext cx="10026650" cy="6551884"/>
          </a:xfrm>
          <a:prstGeom prst="roundRect">
            <a:avLst>
              <a:gd name="adj" fmla="val 1037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27000" dir="2700000" algn="ctr" rotWithShape="0">
              <a:srgbClr val="000000">
                <a:alpha val="43137"/>
              </a:srgbClr>
            </a:outerShdw>
          </a:effectLst>
        </p:spPr>
        <p:txBody>
          <a:bodyPr wrap="none" lIns="85277" tIns="42638" rIns="85277" bIns="42638" anchor="ctr"/>
          <a:lstStyle/>
          <a:p>
            <a:pPr defTabSz="560388">
              <a:buFont typeface="Wingdings" pitchFamily="2" charset="2"/>
              <a:buChar char="§"/>
            </a:pPr>
            <a:endParaRPr lang="en-GB" sz="3000" dirty="0"/>
          </a:p>
        </p:txBody>
      </p:sp>
      <p:sp>
        <p:nvSpPr>
          <p:cNvPr id="2266" name="AutoShape 218"/>
          <p:cNvSpPr>
            <a:spLocks noChangeArrowheads="1"/>
          </p:cNvSpPr>
          <p:nvPr/>
        </p:nvSpPr>
        <p:spPr bwMode="auto">
          <a:xfrm>
            <a:off x="2647950" y="3160713"/>
            <a:ext cx="5467350" cy="866775"/>
          </a:xfrm>
          <a:prstGeom prst="roundRect">
            <a:avLst>
              <a:gd name="adj" fmla="val 22727"/>
            </a:avLst>
          </a:prstGeom>
          <a:solidFill>
            <a:srgbClr val="003399"/>
          </a:solidFill>
          <a:ln w="50800">
            <a:noFill/>
            <a:round/>
            <a:headEnd/>
            <a:tailEnd/>
          </a:ln>
          <a:effectLst>
            <a:outerShdw dist="127000" dir="2700000" algn="ctr" rotWithShape="0">
              <a:srgbClr val="000000">
                <a:alpha val="43137"/>
              </a:srgbClr>
            </a:outerShdw>
          </a:effectLst>
        </p:spPr>
        <p:txBody>
          <a:bodyPr wrap="none" lIns="26875" tIns="12975" rIns="26875" bIns="12975" anchor="ctr"/>
          <a:lstStyle/>
          <a:p>
            <a:pPr algn="ctr" defTabSz="252413" eaLnBrk="0" hangingPunct="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Motivation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957888" y="258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SG"/>
          </a:p>
        </p:txBody>
      </p:sp>
      <p:sp>
        <p:nvSpPr>
          <p:cNvPr id="39" name="Rectangle 210"/>
          <p:cNvSpPr>
            <a:spLocks noChangeArrowheads="1"/>
          </p:cNvSpPr>
          <p:nvPr/>
        </p:nvSpPr>
        <p:spPr bwMode="auto">
          <a:xfrm>
            <a:off x="0" y="0"/>
            <a:ext cx="21405850" cy="2820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560388"/>
            <a:endParaRPr lang="en-US" sz="46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0" name="Text Box 229"/>
          <p:cNvSpPr txBox="1">
            <a:spLocks noChangeArrowheads="1"/>
          </p:cNvSpPr>
          <p:nvPr/>
        </p:nvSpPr>
        <p:spPr bwMode="auto">
          <a:xfrm>
            <a:off x="5638800" y="0"/>
            <a:ext cx="15767050" cy="164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60388">
              <a:lnSpc>
                <a:spcPts val="6000"/>
              </a:lnSpc>
            </a:pPr>
            <a:r>
              <a:rPr lang="en-SG" sz="60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Theory and Practice, Do They Match?</a:t>
            </a:r>
          </a:p>
          <a:p>
            <a:pPr algn="ctr" defTabSz="560388">
              <a:lnSpc>
                <a:spcPts val="6000"/>
              </a:lnSpc>
            </a:pPr>
            <a:r>
              <a:rPr lang="en-SG" sz="60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 Case With Spectrum-Based Fault Localization</a:t>
            </a:r>
            <a:endParaRPr lang="en-SG" sz="6000" b="1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0" y="2820988"/>
            <a:ext cx="214058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2" name="TextBox 41"/>
          <p:cNvSpPr txBox="1"/>
          <p:nvPr/>
        </p:nvSpPr>
        <p:spPr>
          <a:xfrm>
            <a:off x="5619750" y="1467433"/>
            <a:ext cx="1578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600" b="1" dirty="0" err="1">
                <a:latin typeface="Calibri" pitchFamily="34" charset="0"/>
                <a:cs typeface="Calibri" pitchFamily="34" charset="0"/>
              </a:rPr>
              <a:t>Tien-Duy</a:t>
            </a:r>
            <a:r>
              <a:rPr lang="en-SG" sz="3600" b="1" dirty="0">
                <a:latin typeface="Calibri" pitchFamily="34" charset="0"/>
                <a:cs typeface="Calibri" pitchFamily="34" charset="0"/>
              </a:rPr>
              <a:t> B. Le, </a:t>
            </a:r>
            <a:r>
              <a:rPr lang="en-SG" sz="3600" b="1" dirty="0" err="1">
                <a:latin typeface="Calibri" pitchFamily="34" charset="0"/>
                <a:cs typeface="Calibri" pitchFamily="34" charset="0"/>
              </a:rPr>
              <a:t>Ferdian</a:t>
            </a:r>
            <a:r>
              <a:rPr lang="en-SG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SG" sz="3600" b="1" dirty="0" err="1">
                <a:latin typeface="Calibri" pitchFamily="34" charset="0"/>
                <a:cs typeface="Calibri" pitchFamily="34" charset="0"/>
              </a:rPr>
              <a:t>Thung</a:t>
            </a:r>
            <a:r>
              <a:rPr lang="en-SG" sz="3600" b="1" dirty="0">
                <a:latin typeface="Calibri" pitchFamily="34" charset="0"/>
                <a:cs typeface="Calibri" pitchFamily="34" charset="0"/>
              </a:rPr>
              <a:t>, and David Lo</a:t>
            </a:r>
            <a:endParaRPr lang="sv-SE" sz="3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v-SE" sz="3600" b="1" dirty="0" smtClean="0">
                <a:latin typeface="Calibri" pitchFamily="34" charset="0"/>
                <a:cs typeface="Calibri" pitchFamily="34" charset="0"/>
              </a:rPr>
              <a:t>{btdle.2012,ferdiant.2013,davidlo}@smu.edu.sg</a:t>
            </a:r>
          </a:p>
        </p:txBody>
      </p:sp>
      <p:sp>
        <p:nvSpPr>
          <p:cNvPr id="2271" name="AutoShape 223"/>
          <p:cNvSpPr>
            <a:spLocks noChangeArrowheads="1"/>
          </p:cNvSpPr>
          <p:nvPr/>
        </p:nvSpPr>
        <p:spPr bwMode="auto">
          <a:xfrm>
            <a:off x="478068" y="11445356"/>
            <a:ext cx="10025062" cy="18245847"/>
          </a:xfrm>
          <a:prstGeom prst="roundRect">
            <a:avLst>
              <a:gd name="adj" fmla="val 9946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27000" dir="2700000" algn="ctr" rotWithShape="0">
              <a:srgbClr val="000000">
                <a:alpha val="43137"/>
              </a:srgbClr>
            </a:outerShdw>
          </a:effectLst>
        </p:spPr>
        <p:txBody>
          <a:bodyPr wrap="none" lIns="85277" tIns="42638" rIns="85277" bIns="42638" anchor="ctr"/>
          <a:lstStyle/>
          <a:p>
            <a:pPr defTabSz="560388"/>
            <a:endParaRPr lang="en-GB" sz="2600" dirty="0">
              <a:latin typeface="cmsy10" pitchFamily="34" charset="0"/>
            </a:endParaRPr>
          </a:p>
        </p:txBody>
      </p:sp>
      <p:sp>
        <p:nvSpPr>
          <p:cNvPr id="2272" name="AutoShape 224"/>
          <p:cNvSpPr>
            <a:spLocks noChangeArrowheads="1"/>
          </p:cNvSpPr>
          <p:nvPr/>
        </p:nvSpPr>
        <p:spPr bwMode="auto">
          <a:xfrm>
            <a:off x="1529555" y="10655151"/>
            <a:ext cx="7494587" cy="1580413"/>
          </a:xfrm>
          <a:prstGeom prst="roundRect">
            <a:avLst>
              <a:gd name="adj" fmla="val 22727"/>
            </a:avLst>
          </a:prstGeom>
          <a:solidFill>
            <a:srgbClr val="003399"/>
          </a:solidFill>
          <a:ln w="50800">
            <a:noFill/>
            <a:round/>
            <a:headEnd/>
            <a:tailEnd/>
          </a:ln>
          <a:effectLst>
            <a:outerShdw dist="127000" dir="2700000" algn="ctr" rotWithShape="0">
              <a:srgbClr val="000000">
                <a:alpha val="43137"/>
              </a:srgbClr>
            </a:outerShdw>
          </a:effectLst>
        </p:spPr>
        <p:txBody>
          <a:bodyPr wrap="none" lIns="26875" tIns="12975" rIns="26875" bIns="12975" anchor="ctr"/>
          <a:lstStyle/>
          <a:p>
            <a:pPr algn="ctr" defTabSz="252413" eaLnBrk="0" hangingPunct="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Spectrum Based Fault </a:t>
            </a:r>
          </a:p>
          <a:p>
            <a:pPr algn="ctr" defTabSz="252413" eaLnBrk="0" hangingPunct="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Localization (SBFL)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209604" y="18817086"/>
            <a:ext cx="6567487" cy="10012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Popular SBFL Formula</a:t>
            </a:r>
            <a:endParaRPr kumimoji="0" lang="en-SG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msy10"/>
            </a:endParaRPr>
          </a:p>
        </p:txBody>
      </p: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0756" y="20966651"/>
            <a:ext cx="5842597" cy="12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1734" y="19435850"/>
            <a:ext cx="5705153" cy="153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/>
          <p:cNvSpPr/>
          <p:nvPr/>
        </p:nvSpPr>
        <p:spPr bwMode="auto">
          <a:xfrm>
            <a:off x="1209603" y="22641719"/>
            <a:ext cx="6567487" cy="10012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Theoretically Best SBFL Formula</a:t>
            </a:r>
            <a:endParaRPr kumimoji="0" lang="en-SG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msy1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4981" y="23297601"/>
            <a:ext cx="7219950" cy="524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/>
          <p:cNvSpPr/>
          <p:nvPr/>
        </p:nvSpPr>
        <p:spPr bwMode="auto">
          <a:xfrm>
            <a:off x="1152452" y="14612023"/>
            <a:ext cx="6567487" cy="10012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Statistics for SBFL</a:t>
            </a:r>
            <a:endParaRPr kumimoji="0" lang="en-SG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msy1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97180" y="15170856"/>
            <a:ext cx="8915400" cy="3273744"/>
            <a:chOff x="228600" y="1295400"/>
            <a:chExt cx="8915400" cy="3213100"/>
          </a:xfrm>
        </p:grpSpPr>
        <p:graphicFrame>
          <p:nvGraphicFramePr>
            <p:cNvPr id="45" name="Content Placeholder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3277582513"/>
                </p:ext>
              </p:extLst>
            </p:nvPr>
          </p:nvGraphicFramePr>
          <p:xfrm>
            <a:off x="228600" y="1295400"/>
            <a:ext cx="8915400" cy="3141115"/>
          </p:xfrm>
          <a:graphic>
            <a:graphicData uri="http://schemas.openxmlformats.org/drawingml/2006/table">
              <a:tbl>
                <a:tblPr firstRow="1" bandRow="1">
                  <a:tableStyleId>{21E4AEA4-8DFA-4A89-87EB-49C32662AFE0}</a:tableStyleId>
                </a:tblPr>
                <a:tblGrid>
                  <a:gridCol w="1285102"/>
                  <a:gridCol w="7630298"/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Notion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Description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Number of successful test cases that execute e</a:t>
                        </a:r>
                        <a:endParaRPr lang="en-US" sz="2400" b="1" i="1" dirty="0">
                          <a:latin typeface="cmsy10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dirty="0" smtClean="0">
                            <a:latin typeface="cmsy10"/>
                          </a:rPr>
                          <a:t>Number of failing test cases that execute e</a:t>
                        </a:r>
                        <a:endParaRPr lang="en-US" sz="2400" b="1" i="1" dirty="0" smtClean="0">
                          <a:latin typeface="cmsy10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dirty="0" smtClean="0">
                            <a:latin typeface="cmsy10"/>
                          </a:rPr>
                          <a:t>Number of successful test cases that do not execute e</a:t>
                        </a:r>
                        <a:endParaRPr lang="en-US" sz="2400" b="1" i="1" dirty="0" smtClean="0">
                          <a:latin typeface="cmsy10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dirty="0" smtClean="0">
                            <a:latin typeface="cmsy10"/>
                          </a:rPr>
                          <a:t>Number of failing test cases that do not execute e</a:t>
                        </a:r>
                        <a:endParaRPr lang="en-US" sz="2400" b="1" i="1" dirty="0" smtClean="0">
                          <a:latin typeface="cmsy10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US" sz="2400" b="1" i="1" dirty="0" smtClean="0">
                          <a:latin typeface="cmsy10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US" sz="2400" b="1" i="1" dirty="0" smtClean="0">
                          <a:latin typeface="cmsy10"/>
                        </a:endParaRPr>
                      </a:p>
                    </a:txBody>
                    <a:tcPr/>
                  </a:tc>
                </a:tr>
              </a:tbl>
            </a:graphicData>
          </a:graphic>
        </p:graphicFrame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12245449"/>
                </p:ext>
              </p:extLst>
            </p:nvPr>
          </p:nvGraphicFramePr>
          <p:xfrm>
            <a:off x="495300" y="1752600"/>
            <a:ext cx="711200" cy="457200"/>
          </p:xfrm>
          <a:graphic>
            <a:graphicData uri="http://schemas.openxmlformats.org/presentationml/2006/ole">
              <p:oleObj spid="_x0000_s1439" name="Equation" r:id="rId7" imgW="355446" imgH="228501" progId="Equation.3">
                <p:embed/>
              </p:oleObj>
            </a:graphicData>
          </a:graphic>
        </p:graphicFrame>
        <p:graphicFrame>
          <p:nvGraphicFramePr>
            <p:cNvPr id="4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60444044"/>
                </p:ext>
              </p:extLst>
            </p:nvPr>
          </p:nvGraphicFramePr>
          <p:xfrm>
            <a:off x="469900" y="2197100"/>
            <a:ext cx="762000" cy="482600"/>
          </p:xfrm>
          <a:graphic>
            <a:graphicData uri="http://schemas.openxmlformats.org/presentationml/2006/ole">
              <p:oleObj spid="_x0000_s1440" name="Equation" r:id="rId8" imgW="380835" imgH="241195" progId="Equation.3">
                <p:embed/>
              </p:oleObj>
            </a:graphicData>
          </a:graphic>
        </p:graphicFrame>
        <p:graphicFrame>
          <p:nvGraphicFramePr>
            <p:cNvPr id="4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39322244"/>
                </p:ext>
              </p:extLst>
            </p:nvPr>
          </p:nvGraphicFramePr>
          <p:xfrm>
            <a:off x="482600" y="2667000"/>
            <a:ext cx="736600" cy="457200"/>
          </p:xfrm>
          <a:graphic>
            <a:graphicData uri="http://schemas.openxmlformats.org/presentationml/2006/ole">
              <p:oleObj spid="_x0000_s1441" name="Equation" r:id="rId9" imgW="368300" imgH="228600" progId="Equation.3">
                <p:embed/>
              </p:oleObj>
            </a:graphicData>
          </a:graphic>
        </p:graphicFrame>
        <p:graphicFrame>
          <p:nvGraphicFramePr>
            <p:cNvPr id="4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56603371"/>
                </p:ext>
              </p:extLst>
            </p:nvPr>
          </p:nvGraphicFramePr>
          <p:xfrm>
            <a:off x="457200" y="3124200"/>
            <a:ext cx="787400" cy="482600"/>
          </p:xfrm>
          <a:graphic>
            <a:graphicData uri="http://schemas.openxmlformats.org/presentationml/2006/ole">
              <p:oleObj spid="_x0000_s1442" name="Equation" r:id="rId10" imgW="393529" imgH="241195" progId="Equation.3">
                <p:embed/>
              </p:oleObj>
            </a:graphicData>
          </a:graphic>
        </p:graphicFrame>
        <p:graphicFrame>
          <p:nvGraphicFramePr>
            <p:cNvPr id="50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726234795"/>
                </p:ext>
              </p:extLst>
            </p:nvPr>
          </p:nvGraphicFramePr>
          <p:xfrm>
            <a:off x="660400" y="3556000"/>
            <a:ext cx="381000" cy="482600"/>
          </p:xfrm>
          <a:graphic>
            <a:graphicData uri="http://schemas.openxmlformats.org/presentationml/2006/ole">
              <p:oleObj spid="_x0000_s1443" name="Equation" r:id="rId11" imgW="190417" imgH="241195" progId="Equation.3">
                <p:embed/>
              </p:oleObj>
            </a:graphicData>
          </a:graphic>
        </p:graphicFrame>
        <p:graphicFrame>
          <p:nvGraphicFramePr>
            <p:cNvPr id="5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23269478"/>
                </p:ext>
              </p:extLst>
            </p:nvPr>
          </p:nvGraphicFramePr>
          <p:xfrm>
            <a:off x="1676400" y="3581400"/>
            <a:ext cx="2336800" cy="482600"/>
          </p:xfrm>
          <a:graphic>
            <a:graphicData uri="http://schemas.openxmlformats.org/presentationml/2006/ole">
              <p:oleObj spid="_x0000_s1444" name="Equation" r:id="rId12" imgW="1168400" imgH="241300" progId="Equation.3">
                <p:embed/>
              </p:oleObj>
            </a:graphicData>
          </a:graphic>
        </p:graphicFrame>
        <p:graphicFrame>
          <p:nvGraphicFramePr>
            <p:cNvPr id="5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702470875"/>
                </p:ext>
              </p:extLst>
            </p:nvPr>
          </p:nvGraphicFramePr>
          <p:xfrm>
            <a:off x="685800" y="4051300"/>
            <a:ext cx="330200" cy="457200"/>
          </p:xfrm>
          <a:graphic>
            <a:graphicData uri="http://schemas.openxmlformats.org/presentationml/2006/ole">
              <p:oleObj spid="_x0000_s1445" name="Equation" r:id="rId13" imgW="165028" imgH="228501" progId="Equation.3">
                <p:embed/>
              </p:oleObj>
            </a:graphicData>
          </a:graphic>
        </p:graphicFrame>
        <p:graphicFrame>
          <p:nvGraphicFramePr>
            <p:cNvPr id="5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907636645"/>
                </p:ext>
              </p:extLst>
            </p:nvPr>
          </p:nvGraphicFramePr>
          <p:xfrm>
            <a:off x="1752600" y="4051300"/>
            <a:ext cx="2184400" cy="457200"/>
          </p:xfrm>
          <a:graphic>
            <a:graphicData uri="http://schemas.openxmlformats.org/presentationml/2006/ole">
              <p:oleObj spid="_x0000_s1446" name="Equation" r:id="rId14" imgW="1091726" imgH="228501" progId="Equation.3">
                <p:embed/>
              </p:oleObj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10934700" y="20237309"/>
            <a:ext cx="10020300" cy="4832491"/>
            <a:chOff x="10956925" y="21289185"/>
            <a:chExt cx="10020300" cy="3771090"/>
          </a:xfrm>
        </p:grpSpPr>
        <p:sp>
          <p:nvSpPr>
            <p:cNvPr id="2286" name="AutoShape 238"/>
            <p:cNvSpPr>
              <a:spLocks noChangeArrowheads="1"/>
            </p:cNvSpPr>
            <p:nvPr/>
          </p:nvSpPr>
          <p:spPr bwMode="auto">
            <a:xfrm>
              <a:off x="10956925" y="21812655"/>
              <a:ext cx="10020300" cy="3247620"/>
            </a:xfrm>
            <a:prstGeom prst="roundRect">
              <a:avLst>
                <a:gd name="adj" fmla="val 8516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27000" dir="2700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85277" tIns="42638" rIns="85277" bIns="42638" anchor="ctr"/>
            <a:lstStyle/>
            <a:p>
              <a:pPr defTabSz="560388"/>
              <a:endParaRPr lang="en-GB" sz="2600" dirty="0">
                <a:latin typeface="cmsy10" pitchFamily="34" charset="0"/>
              </a:endParaRPr>
            </a:p>
          </p:txBody>
        </p:sp>
        <p:sp>
          <p:nvSpPr>
            <p:cNvPr id="2287" name="AutoShape 239"/>
            <p:cNvSpPr>
              <a:spLocks noChangeArrowheads="1"/>
            </p:cNvSpPr>
            <p:nvPr/>
          </p:nvSpPr>
          <p:spPr bwMode="auto">
            <a:xfrm>
              <a:off x="13255625" y="21289185"/>
              <a:ext cx="5467350" cy="854075"/>
            </a:xfrm>
            <a:prstGeom prst="roundRect">
              <a:avLst>
                <a:gd name="adj" fmla="val 22727"/>
              </a:avLst>
            </a:prstGeom>
            <a:solidFill>
              <a:srgbClr val="003399"/>
            </a:solidFill>
            <a:ln w="50800">
              <a:noFill/>
              <a:round/>
              <a:headEnd/>
              <a:tailEnd/>
            </a:ln>
            <a:effectLst>
              <a:outerShdw dist="127000" dir="2700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26875" tIns="12975" rIns="26875" bIns="12975" anchor="ctr"/>
            <a:lstStyle/>
            <a:p>
              <a:pPr algn="ctr" defTabSz="252413" eaLnBrk="0" hangingPunct="0"/>
              <a:r>
                <a: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rPr>
                <a:t>Conclusion</a:t>
              </a:r>
              <a:endPara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095038" y="22393176"/>
              <a:ext cx="9788524" cy="2569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US" sz="2600" kern="0" dirty="0">
                  <a:solidFill>
                    <a:prstClr val="black"/>
                  </a:solidFill>
                  <a:latin typeface="cmsy10"/>
                </a:rPr>
                <a:t>Theoretically best SBFL </a:t>
              </a:r>
              <a:r>
                <a:rPr lang="en-US" sz="2600" kern="0" dirty="0" smtClean="0">
                  <a:solidFill>
                    <a:prstClr val="black"/>
                  </a:solidFill>
                  <a:latin typeface="cmsy10"/>
                </a:rPr>
                <a:t>formulas are proven the best in theory, but in practice:</a:t>
              </a:r>
            </a:p>
            <a:p>
              <a:pPr marL="457200" lvl="0" indent="-457200">
                <a:spcBef>
                  <a:spcPct val="20000"/>
                </a:spcBef>
                <a:buFont typeface="Wingdings" pitchFamily="2" charset="2"/>
                <a:buChar char="q"/>
              </a:pPr>
              <a:r>
                <a:rPr lang="en-US" sz="2600" kern="0" dirty="0" smtClean="0">
                  <a:solidFill>
                    <a:prstClr val="black"/>
                  </a:solidFill>
                  <a:latin typeface="cmsy10"/>
                </a:rPr>
                <a:t>They do not </a:t>
              </a:r>
              <a:r>
                <a:rPr lang="en-US" sz="2600" kern="0" dirty="0" smtClean="0">
                  <a:solidFill>
                    <a:prstClr val="black"/>
                  </a:solidFill>
                  <a:latin typeface="cmsy10"/>
                </a:rPr>
                <a:t>work as well:</a:t>
              </a:r>
              <a:endParaRPr lang="en-US" sz="2600" kern="0" dirty="0" smtClean="0">
                <a:solidFill>
                  <a:prstClr val="black"/>
                </a:solidFill>
                <a:latin typeface="cmsy10"/>
              </a:endParaRPr>
            </a:p>
            <a:p>
              <a:pPr marL="914400" lvl="1" indent="-457200">
                <a:spcBef>
                  <a:spcPct val="20000"/>
                </a:spcBef>
                <a:buFont typeface="Wingdings" pitchFamily="2" charset="2"/>
                <a:buChar char="Ø"/>
              </a:pPr>
              <a:r>
                <a:rPr lang="en-US" sz="2600" kern="0" dirty="0" err="1" smtClean="0">
                  <a:solidFill>
                    <a:prstClr val="black"/>
                  </a:solidFill>
                  <a:latin typeface="cmsy10"/>
                </a:rPr>
                <a:t>Ochiai</a:t>
              </a:r>
              <a:r>
                <a:rPr lang="en-US" sz="2600" kern="0" dirty="0" smtClean="0">
                  <a:solidFill>
                    <a:prstClr val="black"/>
                  </a:solidFill>
                  <a:latin typeface="cmsy10"/>
                </a:rPr>
                <a:t> outperforms all of them.</a:t>
              </a:r>
            </a:p>
            <a:p>
              <a:pPr marL="914400" lvl="1" indent="-457200">
                <a:spcBef>
                  <a:spcPct val="20000"/>
                </a:spcBef>
                <a:buFont typeface="Wingdings" pitchFamily="2" charset="2"/>
                <a:buChar char="Ø"/>
              </a:pPr>
              <a:r>
                <a:rPr lang="en-US" sz="2600" kern="0" dirty="0" smtClean="0">
                  <a:solidFill>
                    <a:prstClr val="black"/>
                  </a:solidFill>
                  <a:latin typeface="cmsy10"/>
                </a:rPr>
                <a:t>Tarantula outperforms four of them.</a:t>
              </a:r>
            </a:p>
            <a:p>
              <a:pPr marL="457200" lvl="0" indent="-457200">
                <a:spcBef>
                  <a:spcPct val="20000"/>
                </a:spcBef>
                <a:buFont typeface="Wingdings" pitchFamily="2" charset="2"/>
                <a:buChar char="q"/>
              </a:pPr>
              <a:r>
                <a:rPr lang="en-US" sz="2600" kern="0" dirty="0" smtClean="0">
                  <a:solidFill>
                    <a:prstClr val="black"/>
                  </a:solidFill>
                  <a:latin typeface="cmsy10"/>
                </a:rPr>
                <a:t>The 100% test coverage assumption does not hold.</a:t>
              </a:r>
            </a:p>
            <a:p>
              <a:pPr marL="457200" lvl="0" indent="-457200">
                <a:spcBef>
                  <a:spcPct val="20000"/>
                </a:spcBef>
                <a:buFont typeface="Wingdings" pitchFamily="2" charset="2"/>
                <a:buChar char="q"/>
              </a:pPr>
              <a:endParaRPr lang="en-US" sz="2600" kern="0" dirty="0" smtClean="0">
                <a:solidFill>
                  <a:prstClr val="black"/>
                </a:solidFill>
                <a:latin typeface="cmsy1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879138" y="9029700"/>
            <a:ext cx="10020299" cy="10745191"/>
            <a:chOff x="10953750" y="3175703"/>
            <a:chExt cx="10020299" cy="10282519"/>
          </a:xfrm>
        </p:grpSpPr>
        <p:sp>
          <p:nvSpPr>
            <p:cNvPr id="2799" name="Rectangle 751" descr="Parchment"/>
            <p:cNvSpPr>
              <a:spLocks noChangeArrowheads="1"/>
            </p:cNvSpPr>
            <p:nvPr/>
          </p:nvSpPr>
          <p:spPr bwMode="auto">
            <a:xfrm>
              <a:off x="15360650" y="4310063"/>
              <a:ext cx="5426075" cy="3175000"/>
            </a:xfrm>
            <a:prstGeom prst="rect">
              <a:avLst/>
            </a:prstGeom>
            <a:blipFill dpi="0" rotWithShape="1">
              <a:blip r:embed="rId15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0953750" y="3175703"/>
              <a:ext cx="10020299" cy="10282519"/>
              <a:chOff x="10953750" y="3175703"/>
              <a:chExt cx="10020299" cy="10282519"/>
            </a:xfrm>
          </p:grpSpPr>
          <p:sp>
            <p:nvSpPr>
              <p:cNvPr id="2147" name="AutoShape 99"/>
              <p:cNvSpPr>
                <a:spLocks noChangeArrowheads="1"/>
              </p:cNvSpPr>
              <p:nvPr/>
            </p:nvSpPr>
            <p:spPr bwMode="auto">
              <a:xfrm>
                <a:off x="10953750" y="3639553"/>
                <a:ext cx="10020299" cy="9818669"/>
              </a:xfrm>
              <a:prstGeom prst="roundRect">
                <a:avLst>
                  <a:gd name="adj" fmla="val 8515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27000" dir="2700000" algn="ctr" rotWithShape="0">
                  <a:srgbClr val="000000">
                    <a:alpha val="43137"/>
                  </a:srgbClr>
                </a:outerShdw>
              </a:effectLst>
            </p:spPr>
            <p:txBody>
              <a:bodyPr wrap="none" lIns="85277" tIns="42638" rIns="85277" bIns="42638" anchor="ctr"/>
              <a:lstStyle/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dirty="0">
                  <a:latin typeface="cmsy10" pitchFamily="34" charset="0"/>
                </a:endParaRPr>
              </a:p>
              <a:p>
                <a:pPr defTabSz="560388"/>
                <a:endParaRPr lang="en-GB" sz="2600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 smtClean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  <a:p>
                <a:pPr defTabSz="560388"/>
                <a:endParaRPr lang="en-GB" sz="2600" b="1" dirty="0">
                  <a:latin typeface="cmsy10" pitchFamily="34" charset="0"/>
                </a:endParaRPr>
              </a:p>
            </p:txBody>
          </p:sp>
          <p:sp>
            <p:nvSpPr>
              <p:cNvPr id="2148" name="AutoShape 100"/>
              <p:cNvSpPr>
                <a:spLocks noChangeArrowheads="1"/>
              </p:cNvSpPr>
              <p:nvPr/>
            </p:nvSpPr>
            <p:spPr bwMode="auto">
              <a:xfrm>
                <a:off x="12258674" y="3175703"/>
                <a:ext cx="7229475" cy="1266908"/>
              </a:xfrm>
              <a:prstGeom prst="roundRect">
                <a:avLst>
                  <a:gd name="adj" fmla="val 22727"/>
                </a:avLst>
              </a:prstGeom>
              <a:solidFill>
                <a:srgbClr val="003399"/>
              </a:solidFill>
              <a:ln w="50800">
                <a:noFill/>
                <a:round/>
                <a:headEnd/>
                <a:tailEnd/>
              </a:ln>
              <a:effectLst>
                <a:outerShdw dist="127000" dir="2700000" algn="ctr" rotWithShape="0">
                  <a:srgbClr val="000000">
                    <a:alpha val="43137"/>
                  </a:srgbClr>
                </a:outerShdw>
              </a:effectLst>
            </p:spPr>
            <p:txBody>
              <a:bodyPr wrap="none" lIns="26875" tIns="12975" rIns="26875" bIns="12975" anchor="ctr"/>
              <a:lstStyle/>
              <a:p>
                <a:pPr algn="ctr" defTabSz="252413" eaLnBrk="0" hangingPunct="0"/>
                <a:r>
                  <a:rPr lang="en-US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pitchFamily="34" charset="0"/>
                    <a:cs typeface="Calibri" pitchFamily="34" charset="0"/>
                  </a:rPr>
                  <a:t>Result</a:t>
                </a:r>
                <a:endPara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</p:txBody>
          </p:sp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66488" y="5621338"/>
                <a:ext cx="9688512" cy="1079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Rectangle 2"/>
              <p:cNvSpPr/>
              <p:nvPr/>
            </p:nvSpPr>
            <p:spPr bwMode="auto">
              <a:xfrm>
                <a:off x="11353800" y="4910931"/>
                <a:ext cx="5695950" cy="982663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603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msy10"/>
                  </a:rPr>
                  <a:t>Effectiveness</a:t>
                </a:r>
                <a:r>
                  <a:rPr kumimoji="0" lang="en-US" sz="26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msy10"/>
                  </a:rPr>
                  <a:t> Measure</a:t>
                </a:r>
                <a:endParaRPr kumimoji="0" lang="en-SG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msy1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11353800" y="7137400"/>
                <a:ext cx="6567487" cy="982663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603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msy10"/>
                  </a:rPr>
                  <a:t>Effectiveness</a:t>
                </a:r>
                <a:r>
                  <a:rPr kumimoji="0" lang="en-US" sz="26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msy10"/>
                  </a:rPr>
                  <a:t> of The SBFL Formulas</a:t>
                </a:r>
                <a:endParaRPr kumimoji="0" lang="en-SG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msy10"/>
                </a:endParaRPr>
              </a:p>
            </p:txBody>
          </p:sp>
          <p:sp>
            <p:nvSpPr>
              <p:cNvPr id="54" name="Content Placeholder 2"/>
              <p:cNvSpPr txBox="1">
                <a:spLocks/>
              </p:cNvSpPr>
              <p:nvPr/>
            </p:nvSpPr>
            <p:spPr bwMode="auto">
              <a:xfrm>
                <a:off x="11312524" y="11982769"/>
                <a:ext cx="9432925" cy="995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q"/>
                  <a:tabLst/>
                  <a:defRPr/>
                </a:pPr>
                <a:r>
                  <a:rPr kumimoji="0" lang="en-US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y10"/>
                    <a:cs typeface="Arial" pitchFamily="34" charset="0"/>
                  </a:rPr>
                  <a:t>Wilcoxon signed rank test (</a:t>
                </a:r>
                <a:r>
                  <a:rPr kumimoji="0" lang="en-US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y10"/>
                    <a:cs typeface="Arial" pitchFamily="34" charset="0"/>
                  </a:rPr>
                  <a:t>significance</a:t>
                </a:r>
                <a:r>
                  <a:rPr kumimoji="0" lang="en-US" sz="28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y10"/>
                    <a:cs typeface="Arial" pitchFamily="34" charset="0"/>
                  </a:rPr>
                  <a:t> </a:t>
                </a:r>
                <a:r>
                  <a:rPr kumimoji="0" lang="en-US" sz="28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msy10"/>
                    <a:cs typeface="Arial" pitchFamily="34" charset="0"/>
                  </a:rPr>
                  <a:t>rate of 0.05)</a:t>
                </a:r>
              </a:p>
              <a:p>
                <a:pPr marL="914400" lvl="1" indent="-45720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</a:pPr>
                <a:r>
                  <a:rPr lang="en-US" sz="2800" kern="0" baseline="0" dirty="0" err="1" smtClean="0">
                    <a:latin typeface="cmsy10"/>
                    <a:cs typeface="Arial" pitchFamily="34" charset="0"/>
                  </a:rPr>
                  <a:t>Ochiai</a:t>
                </a:r>
                <a:r>
                  <a:rPr lang="en-US" sz="2800" kern="0" baseline="0" dirty="0" smtClean="0">
                    <a:latin typeface="cmsy10"/>
                    <a:cs typeface="Arial" pitchFamily="34" charset="0"/>
                  </a:rPr>
                  <a:t> is statistically</a:t>
                </a:r>
                <a:r>
                  <a:rPr lang="en-US" sz="2800" kern="0" dirty="0" smtClean="0">
                    <a:latin typeface="cmsy10"/>
                    <a:cs typeface="Arial" pitchFamily="34" charset="0"/>
                  </a:rPr>
                  <a:t> better than ER5</a:t>
                </a:r>
                <a:r>
                  <a:rPr lang="en-US" sz="2800" kern="0" baseline="30000" dirty="0" smtClean="0">
                    <a:latin typeface="cmsy10"/>
                    <a:cs typeface="Arial" pitchFamily="34" charset="0"/>
                  </a:rPr>
                  <a:t>a</a:t>
                </a:r>
                <a:r>
                  <a:rPr lang="en-US" sz="2800" kern="0" dirty="0" smtClean="0">
                    <a:latin typeface="cmsy10"/>
                    <a:cs typeface="Arial" pitchFamily="34" charset="0"/>
                  </a:rPr>
                  <a:t>, ER5</a:t>
                </a:r>
                <a:r>
                  <a:rPr lang="en-US" sz="2800" kern="0" baseline="30000" dirty="0" smtClean="0">
                    <a:latin typeface="cmsy10"/>
                    <a:cs typeface="Arial" pitchFamily="34" charset="0"/>
                  </a:rPr>
                  <a:t>b</a:t>
                </a:r>
                <a:r>
                  <a:rPr lang="en-US" sz="2800" kern="0" dirty="0" smtClean="0">
                    <a:latin typeface="cmsy10"/>
                    <a:cs typeface="Arial" pitchFamily="34" charset="0"/>
                  </a:rPr>
                  <a:t>, ER5</a:t>
                </a:r>
                <a:r>
                  <a:rPr lang="en-US" sz="2800" kern="0" baseline="30000" dirty="0" smtClean="0">
                    <a:latin typeface="cmsy10"/>
                    <a:cs typeface="Arial" pitchFamily="34" charset="0"/>
                  </a:rPr>
                  <a:t>c</a:t>
                </a:r>
                <a:endParaRPr kumimoji="0" lang="en-US" sz="2800" b="0" i="0" u="none" strike="noStrike" kern="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msy10"/>
                  <a:cs typeface="Arial" pitchFamily="34" charset="0"/>
                </a:endParaRPr>
              </a:p>
            </p:txBody>
          </p:sp>
        </p:grpSp>
        <p:graphicFrame>
          <p:nvGraphicFramePr>
            <p:cNvPr id="66" name="Content Placeholder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3649973071"/>
                </p:ext>
              </p:extLst>
            </p:nvPr>
          </p:nvGraphicFramePr>
          <p:xfrm>
            <a:off x="11237911" y="7823831"/>
            <a:ext cx="9558460" cy="3833959"/>
          </p:xfrm>
          <a:graphic>
            <a:graphicData uri="http://schemas.openxmlformats.org/drawingml/2006/table">
              <a:tbl>
                <a:tblPr firstRow="1" bandRow="1">
                  <a:tableStyleId>{21E4AEA4-8DFA-4A89-87EB-49C32662AFE0}</a:tableStyleId>
                </a:tblPr>
                <a:tblGrid>
                  <a:gridCol w="2342706"/>
                  <a:gridCol w="3689874"/>
                  <a:gridCol w="3525880"/>
                </a:tblGrid>
                <a:tr h="500809"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SBFL Formula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Average</a:t>
                        </a:r>
                        <a:r>
                          <a:rPr lang="en-US" sz="2400" baseline="0" dirty="0" smtClean="0">
                            <a:latin typeface="cmsy10"/>
                          </a:rPr>
                          <a:t> EXAM Score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Standard</a:t>
                        </a:r>
                        <a:r>
                          <a:rPr lang="en-US" sz="2400" baseline="0" dirty="0" smtClean="0">
                            <a:latin typeface="cmsy10"/>
                          </a:rPr>
                          <a:t> Deviation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  <a:tr h="500809"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Tarantula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23.37%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23.44%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  <a:tr h="500809">
                  <a:tc>
                    <a:txBody>
                      <a:bodyPr/>
                      <a:lstStyle/>
                      <a:p>
                        <a:r>
                          <a:rPr lang="en-US" sz="2400" dirty="0" err="1" smtClean="0">
                            <a:latin typeface="cmsy10"/>
                          </a:rPr>
                          <a:t>Ochiai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21.02%</a:t>
                        </a:r>
                        <a:endParaRPr lang="en-US" sz="2400" dirty="0">
                          <a:solidFill>
                            <a:srgbClr val="FF0000"/>
                          </a:solidFill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21.96%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  <a:tr h="500809"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ER1</a:t>
                        </a:r>
                        <a:r>
                          <a:rPr lang="en-US" sz="2400" baseline="30000" dirty="0" smtClean="0">
                            <a:latin typeface="cmsy10"/>
                          </a:rPr>
                          <a:t>a</a:t>
                        </a:r>
                        <a:endParaRPr lang="en-US" sz="2400" baseline="300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33.34%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35.22%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  <a:tr h="500809"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ER1</a:t>
                        </a:r>
                        <a:r>
                          <a:rPr lang="en-US" sz="2400" baseline="30000" dirty="0" smtClean="0">
                            <a:latin typeface="cmsy10"/>
                          </a:rPr>
                          <a:t>b</a:t>
                        </a:r>
                        <a:endParaRPr lang="en-US" sz="2400" baseline="300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21.09%</a:t>
                        </a:r>
                        <a:endParaRPr lang="en-US" sz="2400" dirty="0">
                          <a:solidFill>
                            <a:schemeClr val="tx1"/>
                          </a:solidFill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19.48%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  <a:tr h="500809"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ER5</a:t>
                        </a:r>
                        <a:r>
                          <a:rPr lang="en-US" sz="2400" baseline="30000" dirty="0" smtClean="0">
                            <a:latin typeface="cmsy10"/>
                          </a:rPr>
                          <a:t>a</a:t>
                        </a:r>
                        <a:endParaRPr lang="en-US" sz="2400" baseline="300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43.04%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19.63%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  <a:tr h="500809"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ER5</a:t>
                        </a:r>
                        <a:r>
                          <a:rPr lang="en-US" sz="2400" baseline="30000" dirty="0" smtClean="0">
                            <a:latin typeface="cmsy10"/>
                          </a:rPr>
                          <a:t>b</a:t>
                        </a:r>
                        <a:endParaRPr lang="en-US" sz="2400" baseline="300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43.04%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19.63%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  <a:tr h="500809"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ER5</a:t>
                        </a:r>
                        <a:r>
                          <a:rPr lang="en-US" sz="2400" baseline="30000" dirty="0" smtClean="0">
                            <a:latin typeface="cmsy10"/>
                          </a:rPr>
                          <a:t>c</a:t>
                        </a:r>
                        <a:endParaRPr lang="en-US" sz="2400" baseline="300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54.95%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2400" dirty="0" smtClean="0">
                            <a:latin typeface="cmsy10"/>
                          </a:rPr>
                          <a:t>26.83%</a:t>
                        </a:r>
                        <a:endParaRPr lang="en-US" sz="2400" dirty="0">
                          <a:latin typeface="cmsy10"/>
                        </a:endParaRPr>
                      </a:p>
                    </a:txBody>
                    <a:tcPr/>
                  </a:tc>
                </a:tr>
              </a:tbl>
            </a:graphicData>
          </a:graphic>
        </p:graphicFrame>
      </p:grpSp>
      <p:sp>
        <p:nvSpPr>
          <p:cNvPr id="56" name="Rectangle 55"/>
          <p:cNvSpPr/>
          <p:nvPr/>
        </p:nvSpPr>
        <p:spPr bwMode="auto">
          <a:xfrm>
            <a:off x="2174874" y="6595709"/>
            <a:ext cx="958851" cy="9826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latin typeface="cmsy10"/>
              </a:rPr>
              <a:t>vs</a:t>
            </a:r>
            <a:r>
              <a:rPr lang="en-US" sz="2600" b="1" dirty="0" smtClean="0">
                <a:latin typeface="cmsy10"/>
              </a:rPr>
              <a:t>.</a:t>
            </a:r>
            <a:endParaRPr kumimoji="0" lang="en-SG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msy10"/>
            </a:endParaRPr>
          </a:p>
        </p:txBody>
      </p:sp>
      <p:sp>
        <p:nvSpPr>
          <p:cNvPr id="11" name="Flowchart: Multidocument 10"/>
          <p:cNvSpPr/>
          <p:nvPr/>
        </p:nvSpPr>
        <p:spPr bwMode="auto">
          <a:xfrm>
            <a:off x="4416151" y="6007355"/>
            <a:ext cx="2502447" cy="1627688"/>
          </a:xfrm>
          <a:prstGeom prst="flowChartMultidocumen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msy10"/>
              </a:rPr>
              <a:t>Real Life Programs</a:t>
            </a:r>
            <a:endParaRPr kumimoji="0" lang="en-SG" sz="2800" b="1" i="0" u="none" strike="noStrike" cap="none" normalizeH="0" baseline="0" dirty="0" smtClean="0">
              <a:ln>
                <a:noFill/>
              </a:ln>
              <a:effectLst/>
              <a:latin typeface="cmsy1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0943" y="4464611"/>
            <a:ext cx="3766633" cy="2162270"/>
            <a:chOff x="605578" y="4427715"/>
            <a:chExt cx="4280995" cy="2329919"/>
          </a:xfrm>
        </p:grpSpPr>
        <p:sp>
          <p:nvSpPr>
            <p:cNvPr id="2" name="Rounded Rectangle 1"/>
            <p:cNvSpPr/>
            <p:nvPr/>
          </p:nvSpPr>
          <p:spPr bwMode="auto">
            <a:xfrm>
              <a:off x="605578" y="4714877"/>
              <a:ext cx="4280995" cy="147461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5603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cmsy10"/>
                </a:rPr>
                <a:t>Theoretically Best SBFL</a:t>
              </a:r>
              <a:r>
                <a:rPr kumimoji="0" lang="en-US" sz="2800" b="1" i="0" u="none" strike="noStrike" cap="none" normalizeH="0" dirty="0" smtClean="0">
                  <a:ln>
                    <a:noFill/>
                  </a:ln>
                  <a:effectLst/>
                  <a:latin typeface="cmsy10"/>
                </a:rPr>
                <a:t> Formula by </a:t>
              </a:r>
              <a:r>
                <a:rPr kumimoji="0" lang="en-US" sz="2800" b="1" i="0" u="none" strike="noStrike" cap="none" normalizeH="0" dirty="0" err="1" smtClean="0">
                  <a:ln>
                    <a:noFill/>
                  </a:ln>
                  <a:effectLst/>
                  <a:latin typeface="cmsy10"/>
                </a:rPr>
                <a:t>Xie</a:t>
              </a:r>
              <a:r>
                <a:rPr kumimoji="0" lang="en-US" sz="2800" b="1" i="0" u="none" strike="noStrike" cap="none" normalizeH="0" dirty="0" smtClean="0">
                  <a:ln>
                    <a:noFill/>
                  </a:ln>
                  <a:effectLst/>
                  <a:latin typeface="cmsy10"/>
                </a:rPr>
                <a:t> et. </a:t>
              </a:r>
              <a:r>
                <a:rPr lang="en-US" sz="2800" b="1" dirty="0">
                  <a:latin typeface="cmsy10"/>
                </a:rPr>
                <a:t>a</a:t>
              </a:r>
              <a:r>
                <a:rPr kumimoji="0" lang="en-US" sz="2800" b="1" i="0" u="none" strike="noStrike" cap="none" normalizeH="0" dirty="0" smtClean="0">
                  <a:ln>
                    <a:noFill/>
                  </a:ln>
                  <a:effectLst/>
                  <a:latin typeface="cmsy10"/>
                </a:rPr>
                <a:t>l.</a:t>
              </a:r>
              <a:endParaRPr kumimoji="0" lang="en-SG" sz="2800" b="1" i="0" u="none" strike="noStrike" cap="none" normalizeH="0" baseline="0" dirty="0" smtClean="0">
                <a:ln>
                  <a:noFill/>
                </a:ln>
                <a:effectLst/>
                <a:latin typeface="cmsy10"/>
              </a:endParaRPr>
            </a:p>
          </p:txBody>
        </p:sp>
        <p:sp>
          <p:nvSpPr>
            <p:cNvPr id="12" name="Cloud 11"/>
            <p:cNvSpPr/>
            <p:nvPr/>
          </p:nvSpPr>
          <p:spPr bwMode="auto">
            <a:xfrm>
              <a:off x="605578" y="4427715"/>
              <a:ext cx="4280995" cy="2329919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603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0736" y="7269340"/>
            <a:ext cx="3690445" cy="2042758"/>
            <a:chOff x="6422477" y="4434684"/>
            <a:chExt cx="3690445" cy="2042758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6422477" y="4846551"/>
              <a:ext cx="3690445" cy="1211262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5603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cmsy10"/>
                </a:rPr>
                <a:t>Popular SBFL Formu</a:t>
              </a:r>
              <a:r>
                <a:rPr lang="en-US" sz="2800" b="1" dirty="0" smtClean="0">
                  <a:latin typeface="cmsy10"/>
                </a:rPr>
                <a:t>la</a:t>
              </a:r>
              <a:endParaRPr kumimoji="0" lang="en-SG" sz="2800" b="1" i="0" u="none" strike="noStrike" cap="none" normalizeH="0" baseline="0" dirty="0" smtClean="0">
                <a:ln>
                  <a:noFill/>
                </a:ln>
                <a:effectLst/>
                <a:latin typeface="cmsy10"/>
              </a:endParaRPr>
            </a:p>
          </p:txBody>
        </p:sp>
        <p:sp>
          <p:nvSpPr>
            <p:cNvPr id="57" name="Cloud 56"/>
            <p:cNvSpPr/>
            <p:nvPr/>
          </p:nvSpPr>
          <p:spPr bwMode="auto">
            <a:xfrm>
              <a:off x="6426747" y="4434684"/>
              <a:ext cx="3686175" cy="2042758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603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8" name="Down Arrow 57"/>
          <p:cNvSpPr/>
          <p:nvPr/>
        </p:nvSpPr>
        <p:spPr bwMode="auto">
          <a:xfrm rot="16200000">
            <a:off x="3467455" y="6567375"/>
            <a:ext cx="715964" cy="564797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37975" y="5778210"/>
            <a:ext cx="2934142" cy="2143125"/>
            <a:chOff x="4314031" y="10264774"/>
            <a:chExt cx="2934142" cy="2143125"/>
          </a:xfrm>
        </p:grpSpPr>
        <p:pic>
          <p:nvPicPr>
            <p:cNvPr id="1219" name="Picture 19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031" y="10264774"/>
              <a:ext cx="2143125" cy="214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Rectangle 58"/>
            <p:cNvSpPr/>
            <p:nvPr/>
          </p:nvSpPr>
          <p:spPr bwMode="auto">
            <a:xfrm>
              <a:off x="6062311" y="10298686"/>
              <a:ext cx="1185862" cy="153829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603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msy10"/>
                </a:rPr>
                <a:t>?</a:t>
              </a:r>
              <a:endParaRPr kumimoji="0" lang="en-SG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1001375" y="25440176"/>
            <a:ext cx="10020300" cy="4251027"/>
            <a:chOff x="10956925" y="21289186"/>
            <a:chExt cx="10020300" cy="3771089"/>
          </a:xfrm>
        </p:grpSpPr>
        <p:sp>
          <p:nvSpPr>
            <p:cNvPr id="65" name="AutoShape 238"/>
            <p:cNvSpPr>
              <a:spLocks noChangeArrowheads="1"/>
            </p:cNvSpPr>
            <p:nvPr/>
          </p:nvSpPr>
          <p:spPr bwMode="auto">
            <a:xfrm>
              <a:off x="10956925" y="21812655"/>
              <a:ext cx="10020300" cy="3247620"/>
            </a:xfrm>
            <a:prstGeom prst="roundRect">
              <a:avLst>
                <a:gd name="adj" fmla="val 8516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27000" dir="2700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85277" tIns="42638" rIns="85277" bIns="42638" anchor="ctr"/>
            <a:lstStyle/>
            <a:p>
              <a:pPr defTabSz="560388"/>
              <a:endParaRPr lang="en-GB" sz="2600" dirty="0">
                <a:latin typeface="cmsy10" pitchFamily="34" charset="0"/>
              </a:endParaRPr>
            </a:p>
          </p:txBody>
        </p:sp>
        <p:sp>
          <p:nvSpPr>
            <p:cNvPr id="67" name="AutoShape 239"/>
            <p:cNvSpPr>
              <a:spLocks noChangeArrowheads="1"/>
            </p:cNvSpPr>
            <p:nvPr/>
          </p:nvSpPr>
          <p:spPr bwMode="auto">
            <a:xfrm>
              <a:off x="13255625" y="21289186"/>
              <a:ext cx="5467350" cy="854075"/>
            </a:xfrm>
            <a:prstGeom prst="roundRect">
              <a:avLst>
                <a:gd name="adj" fmla="val 22727"/>
              </a:avLst>
            </a:prstGeom>
            <a:solidFill>
              <a:srgbClr val="003399"/>
            </a:solidFill>
            <a:ln w="50800">
              <a:noFill/>
              <a:round/>
              <a:headEnd/>
              <a:tailEnd/>
            </a:ln>
            <a:effectLst>
              <a:outerShdw dist="127000" dir="2700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26875" tIns="12975" rIns="26875" bIns="12975" anchor="ctr"/>
            <a:lstStyle/>
            <a:p>
              <a:pPr algn="ctr" defTabSz="252413" eaLnBrk="0" hangingPunct="0"/>
              <a:r>
                <a: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rPr>
                <a:t>Reference</a:t>
              </a:r>
              <a:endPara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095038" y="22393176"/>
              <a:ext cx="9788524" cy="49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</a:pPr>
              <a:endParaRPr lang="en-US" sz="28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0844213" y="3108328"/>
            <a:ext cx="10020300" cy="5502275"/>
            <a:chOff x="10956925" y="21175077"/>
            <a:chExt cx="10020300" cy="3623573"/>
          </a:xfrm>
        </p:grpSpPr>
        <p:sp>
          <p:nvSpPr>
            <p:cNvPr id="70" name="AutoShape 238"/>
            <p:cNvSpPr>
              <a:spLocks noChangeArrowheads="1"/>
            </p:cNvSpPr>
            <p:nvPr/>
          </p:nvSpPr>
          <p:spPr bwMode="auto">
            <a:xfrm>
              <a:off x="10956925" y="21494988"/>
              <a:ext cx="10020300" cy="3303662"/>
            </a:xfrm>
            <a:prstGeom prst="roundRect">
              <a:avLst>
                <a:gd name="adj" fmla="val 8516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27000" dir="2700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85277" tIns="42638" rIns="85277" bIns="42638" anchor="ctr"/>
            <a:lstStyle/>
            <a:p>
              <a:pPr defTabSz="560388"/>
              <a:endParaRPr lang="en-GB" sz="2600" dirty="0">
                <a:latin typeface="cmsy10" pitchFamily="34" charset="0"/>
              </a:endParaRPr>
            </a:p>
          </p:txBody>
        </p:sp>
        <p:sp>
          <p:nvSpPr>
            <p:cNvPr id="71" name="AutoShape 239"/>
            <p:cNvSpPr>
              <a:spLocks noChangeArrowheads="1"/>
            </p:cNvSpPr>
            <p:nvPr/>
          </p:nvSpPr>
          <p:spPr bwMode="auto">
            <a:xfrm>
              <a:off x="13255625" y="21175077"/>
              <a:ext cx="5467350" cy="631283"/>
            </a:xfrm>
            <a:prstGeom prst="roundRect">
              <a:avLst>
                <a:gd name="adj" fmla="val 22727"/>
              </a:avLst>
            </a:prstGeom>
            <a:solidFill>
              <a:srgbClr val="003399"/>
            </a:solidFill>
            <a:ln w="50800">
              <a:noFill/>
              <a:round/>
              <a:headEnd/>
              <a:tailEnd/>
            </a:ln>
            <a:effectLst>
              <a:outerShdw dist="127000" dir="2700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26875" tIns="12975" rIns="26875" bIns="12975" anchor="ctr"/>
            <a:lstStyle/>
            <a:p>
              <a:pPr algn="ctr" defTabSz="252413" eaLnBrk="0" hangingPunct="0"/>
              <a:r>
                <a: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rPr>
                <a:t>Dataset</a:t>
              </a:r>
              <a:endPara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095038" y="22393176"/>
              <a:ext cx="9788524" cy="384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</a:pPr>
              <a:endParaRPr lang="en-US" sz="2800" dirty="0"/>
            </a:p>
          </p:txBody>
        </p:sp>
      </p:grpSp>
      <p:graphicFrame>
        <p:nvGraphicFramePr>
          <p:cNvPr id="7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6716171"/>
              </p:ext>
            </p:extLst>
          </p:nvPr>
        </p:nvGraphicFramePr>
        <p:xfrm>
          <a:off x="12028654" y="4502088"/>
          <a:ext cx="7610141" cy="30048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01286"/>
                <a:gridCol w="2908855"/>
              </a:tblGrid>
              <a:tr h="500809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cmsy10"/>
                        </a:rPr>
                        <a:t>Application</a:t>
                      </a:r>
                      <a:endParaRPr lang="en-US" sz="2400" dirty="0">
                        <a:latin typeface="cmsy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msy10"/>
                        </a:rPr>
                        <a:t>#Faults</a:t>
                      </a:r>
                      <a:endParaRPr lang="en-US" sz="2400" dirty="0">
                        <a:latin typeface="cmsy10"/>
                      </a:endParaRPr>
                    </a:p>
                  </a:txBody>
                  <a:tcPr/>
                </a:tc>
              </a:tr>
              <a:tr h="500809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cmsy10"/>
                        </a:rPr>
                        <a:t>NanoXML</a:t>
                      </a:r>
                      <a:endParaRPr lang="en-US" sz="2400" dirty="0">
                        <a:latin typeface="cmsy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msy10"/>
                        </a:rPr>
                        <a:t>29</a:t>
                      </a:r>
                      <a:endParaRPr lang="en-US" sz="2400" dirty="0">
                        <a:latin typeface="cmsy10"/>
                      </a:endParaRPr>
                    </a:p>
                  </a:txBody>
                  <a:tcPr/>
                </a:tc>
              </a:tr>
              <a:tr h="500809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cmsy10"/>
                        </a:rPr>
                        <a:t>Siemens Test</a:t>
                      </a:r>
                      <a:r>
                        <a:rPr lang="en-US" sz="2400" baseline="0" dirty="0" smtClean="0">
                          <a:latin typeface="cmsy10"/>
                        </a:rPr>
                        <a:t> Suite (7 programs)</a:t>
                      </a:r>
                      <a:endParaRPr lang="en-US" sz="2400" dirty="0">
                        <a:latin typeface="cmsy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msy10"/>
                        </a:rPr>
                        <a:t>119</a:t>
                      </a:r>
                      <a:endParaRPr lang="en-US" sz="2400" dirty="0">
                        <a:solidFill>
                          <a:schemeClr val="tx1"/>
                        </a:solidFill>
                        <a:latin typeface="cmsy10"/>
                      </a:endParaRPr>
                    </a:p>
                  </a:txBody>
                  <a:tcPr/>
                </a:tc>
              </a:tr>
              <a:tr h="500809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cmsy10"/>
                        </a:rPr>
                        <a:t>Space</a:t>
                      </a:r>
                      <a:endParaRPr lang="en-US" sz="2400" baseline="30000" dirty="0">
                        <a:latin typeface="cmsy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msy10"/>
                        </a:rPr>
                        <a:t>35</a:t>
                      </a:r>
                      <a:endParaRPr lang="en-US" sz="2400" dirty="0">
                        <a:latin typeface="cmsy10"/>
                      </a:endParaRPr>
                    </a:p>
                  </a:txBody>
                  <a:tcPr/>
                </a:tc>
              </a:tr>
              <a:tr h="500809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cmsy10"/>
                        </a:rPr>
                        <a:t>XMLSec</a:t>
                      </a:r>
                      <a:endParaRPr lang="en-US" sz="2400" baseline="30000" dirty="0">
                        <a:latin typeface="cmsy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msy1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latin typeface="cmsy10"/>
                      </a:endParaRPr>
                    </a:p>
                  </a:txBody>
                  <a:tcPr/>
                </a:tc>
              </a:tr>
              <a:tr h="500809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msy10"/>
                        </a:rPr>
                        <a:t>Total</a:t>
                      </a:r>
                      <a:endParaRPr lang="en-US" sz="2400" b="1" baseline="30000" dirty="0" smtClean="0">
                        <a:solidFill>
                          <a:schemeClr val="bg1"/>
                        </a:solidFill>
                        <a:latin typeface="cmsy1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msy10"/>
                        </a:rPr>
                        <a:t>199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msy1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 bwMode="auto">
          <a:xfrm rot="16200000">
            <a:off x="7058095" y="6487357"/>
            <a:ext cx="715964" cy="564797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209604" y="12526149"/>
            <a:ext cx="6567487" cy="10012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smtClean="0">
                <a:latin typeface="cmsy10"/>
              </a:rPr>
              <a:t>Definition</a:t>
            </a:r>
            <a:endParaRPr kumimoji="0" lang="en-SG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msy1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3344" y="13026754"/>
            <a:ext cx="9122992" cy="16155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560388"/>
            <a:r>
              <a:rPr lang="en-SG" sz="2600" dirty="0">
                <a:latin typeface="cmsy10"/>
              </a:rPr>
              <a:t>a technique to </a:t>
            </a:r>
            <a:r>
              <a:rPr lang="en-SG" sz="2600" dirty="0" smtClean="0">
                <a:latin typeface="cmsy10"/>
              </a:rPr>
              <a:t>localize failures </a:t>
            </a:r>
            <a:r>
              <a:rPr lang="en-SG" sz="2600" dirty="0">
                <a:latin typeface="cmsy10"/>
              </a:rPr>
              <a:t>to certain parts of </a:t>
            </a:r>
            <a:r>
              <a:rPr lang="en-SG" sz="2600" dirty="0" smtClean="0">
                <a:latin typeface="cmsy10"/>
              </a:rPr>
              <a:t>a program </a:t>
            </a:r>
            <a:r>
              <a:rPr lang="en-SG" sz="2600" dirty="0">
                <a:latin typeface="cmsy10"/>
              </a:rPr>
              <a:t>by utilizing </a:t>
            </a:r>
            <a:r>
              <a:rPr lang="en-SG" sz="2600" dirty="0" smtClean="0">
                <a:latin typeface="cmsy10"/>
              </a:rPr>
              <a:t>program spectra </a:t>
            </a:r>
            <a:r>
              <a:rPr lang="en-SG" sz="2600" dirty="0">
                <a:latin typeface="cmsy10"/>
              </a:rPr>
              <a:t>collected from software testing and the </a:t>
            </a:r>
            <a:r>
              <a:rPr lang="en-SG" sz="2600" dirty="0" smtClean="0">
                <a:latin typeface="cmsy10"/>
              </a:rPr>
              <a:t>results </a:t>
            </a:r>
            <a:r>
              <a:rPr lang="en-SG" sz="2600" dirty="0">
                <a:latin typeface="cmsy10"/>
              </a:rPr>
              <a:t>of </a:t>
            </a:r>
            <a:r>
              <a:rPr lang="en-SG" sz="2600" dirty="0" smtClean="0">
                <a:latin typeface="cmsy10"/>
              </a:rPr>
              <a:t>the tests </a:t>
            </a:r>
            <a:r>
              <a:rPr lang="en-SG" sz="2600" dirty="0">
                <a:latin typeface="cmsy10"/>
              </a:rPr>
              <a:t>(pass or fail)</a:t>
            </a:r>
            <a:endParaRPr kumimoji="0" lang="en-SG" sz="2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msy1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209604" y="28689994"/>
            <a:ext cx="7856700" cy="10012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560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Notable assumption:</a:t>
            </a:r>
            <a:r>
              <a:rPr kumimoji="0" lang="en-US" sz="2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 100% test coverage</a:t>
            </a:r>
            <a:endParaRPr kumimoji="0" lang="en-SG" sz="26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msy1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2028858" y="7654573"/>
            <a:ext cx="9122992" cy="7084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kern="0" dirty="0">
                <a:solidFill>
                  <a:prstClr val="black"/>
                </a:solidFill>
                <a:latin typeface="cmsy10"/>
              </a:rPr>
              <a:t>Average </a:t>
            </a:r>
            <a:r>
              <a:rPr lang="en-US" sz="2800" kern="0" dirty="0" smtClean="0">
                <a:solidFill>
                  <a:prstClr val="black"/>
                </a:solidFill>
                <a:latin typeface="cmsy10"/>
              </a:rPr>
              <a:t>test coverage </a:t>
            </a:r>
            <a:r>
              <a:rPr lang="en-US" sz="2800" kern="0" dirty="0">
                <a:solidFill>
                  <a:prstClr val="black"/>
                </a:solidFill>
                <a:latin typeface="cmsy10"/>
              </a:rPr>
              <a:t>in our dataset is </a:t>
            </a:r>
            <a:r>
              <a:rPr lang="en-US" sz="3200" dirty="0"/>
              <a:t>84.97%</a:t>
            </a:r>
            <a:r>
              <a:rPr lang="en-US" sz="2800" kern="0" dirty="0">
                <a:solidFill>
                  <a:prstClr val="black"/>
                </a:solidFill>
                <a:latin typeface="cmsy10"/>
              </a:rPr>
              <a:t>.</a:t>
            </a:r>
            <a:endParaRPr lang="en-US" sz="2800" kern="0" dirty="0">
              <a:latin typeface="cmsy1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241088" y="26777631"/>
            <a:ext cx="9601200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SG" sz="2600" kern="0" dirty="0">
                <a:solidFill>
                  <a:prstClr val="black"/>
                </a:solidFill>
                <a:latin typeface="cmsy10"/>
              </a:rPr>
              <a:t>X. </a:t>
            </a:r>
            <a:r>
              <a:rPr lang="en-SG" sz="2600" kern="0" dirty="0" err="1">
                <a:solidFill>
                  <a:prstClr val="black"/>
                </a:solidFill>
                <a:latin typeface="cmsy10"/>
              </a:rPr>
              <a:t>Xie</a:t>
            </a:r>
            <a:r>
              <a:rPr lang="en-SG" sz="2600" kern="0" dirty="0">
                <a:solidFill>
                  <a:prstClr val="black"/>
                </a:solidFill>
                <a:latin typeface="cmsy10"/>
              </a:rPr>
              <a:t>, T. Chen, F.-C. </a:t>
            </a:r>
            <a:r>
              <a:rPr lang="en-SG" sz="2600" kern="0" dirty="0" err="1">
                <a:solidFill>
                  <a:prstClr val="black"/>
                </a:solidFill>
                <a:latin typeface="cmsy10"/>
              </a:rPr>
              <a:t>Kuo</a:t>
            </a:r>
            <a:r>
              <a:rPr lang="en-SG" sz="2600" kern="0" dirty="0">
                <a:solidFill>
                  <a:prstClr val="black"/>
                </a:solidFill>
                <a:latin typeface="cmsy10"/>
              </a:rPr>
              <a:t>, and B. </a:t>
            </a:r>
            <a:r>
              <a:rPr lang="en-SG" sz="2600" kern="0" dirty="0" err="1">
                <a:solidFill>
                  <a:prstClr val="black"/>
                </a:solidFill>
                <a:latin typeface="cmsy10"/>
              </a:rPr>
              <a:t>Xu</a:t>
            </a:r>
            <a:r>
              <a:rPr lang="en-SG" sz="2600" kern="0" dirty="0">
                <a:solidFill>
                  <a:prstClr val="black"/>
                </a:solidFill>
                <a:latin typeface="cmsy10"/>
              </a:rPr>
              <a:t>, “A theoretical analysis of </a:t>
            </a:r>
            <a:r>
              <a:rPr lang="en-SG" sz="2600" kern="0" dirty="0" smtClean="0">
                <a:solidFill>
                  <a:prstClr val="black"/>
                </a:solidFill>
                <a:latin typeface="cmsy10"/>
              </a:rPr>
              <a:t>the risk </a:t>
            </a:r>
            <a:r>
              <a:rPr lang="en-SG" sz="2600" kern="0" dirty="0">
                <a:solidFill>
                  <a:prstClr val="black"/>
                </a:solidFill>
                <a:latin typeface="cmsy10"/>
              </a:rPr>
              <a:t>evaluation formulas for spectrum-based fault localization,” </a:t>
            </a:r>
            <a:r>
              <a:rPr lang="en-SG" sz="2600" kern="0" dirty="0" smtClean="0">
                <a:solidFill>
                  <a:prstClr val="black"/>
                </a:solidFill>
                <a:latin typeface="cmsy10"/>
              </a:rPr>
              <a:t>TOSEM (to </a:t>
            </a:r>
            <a:r>
              <a:rPr lang="en-SG" sz="2600" kern="0" dirty="0">
                <a:solidFill>
                  <a:prstClr val="black"/>
                </a:solidFill>
                <a:latin typeface="cmsy10"/>
              </a:rPr>
              <a:t>appear), </a:t>
            </a:r>
            <a:r>
              <a:rPr lang="en-SG" sz="2600" kern="0" dirty="0" smtClean="0">
                <a:solidFill>
                  <a:prstClr val="black"/>
                </a:solidFill>
                <a:latin typeface="cmsy10"/>
              </a:rPr>
              <a:t>2013.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SG" sz="2600" kern="0" dirty="0">
                <a:solidFill>
                  <a:prstClr val="black"/>
                </a:solidFill>
                <a:latin typeface="cmsy10"/>
              </a:rPr>
              <a:t>Lucia, D. Lo, L. Jiang, and A. Budi, “Comprehensive </a:t>
            </a:r>
            <a:r>
              <a:rPr lang="en-SG" sz="2600" kern="0" dirty="0" smtClean="0">
                <a:solidFill>
                  <a:prstClr val="black"/>
                </a:solidFill>
                <a:latin typeface="cmsy10"/>
              </a:rPr>
              <a:t>evaluation of association </a:t>
            </a:r>
            <a:r>
              <a:rPr lang="en-SG" sz="2600" kern="0" dirty="0">
                <a:solidFill>
                  <a:prstClr val="black"/>
                </a:solidFill>
                <a:latin typeface="cmsy10"/>
              </a:rPr>
              <a:t>measures for fault localization,” in ICSM, 2010.</a:t>
            </a:r>
            <a:endParaRPr lang="en-US" sz="2600" kern="0" dirty="0" smtClean="0">
              <a:solidFill>
                <a:prstClr val="black"/>
              </a:solidFill>
              <a:latin typeface="cmsy1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603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603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357</Words>
  <Application>Microsoft Office PowerPoint</Application>
  <PresentationFormat>Custom</PresentationFormat>
  <Paragraphs>107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Slide 1</vt:lpstr>
    </vt:vector>
  </TitlesOfParts>
  <Company>The New England College of Optometry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Poster Template</dc:title>
  <dc:subject>Poster Template</dc:subject>
  <dc:creator>Marek Jacisin</dc:creator>
  <cp:lastModifiedBy>admin</cp:lastModifiedBy>
  <cp:revision>133</cp:revision>
  <dcterms:created xsi:type="dcterms:W3CDTF">2001-10-18T16:42:36Z</dcterms:created>
  <dcterms:modified xsi:type="dcterms:W3CDTF">2013-09-20T06:48:08Z</dcterms:modified>
</cp:coreProperties>
</file>